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ags/tag3.xml" ContentType="application/vnd.openxmlformats-officedocument.presentationml.tags+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74"/>
  </p:notesMasterIdLst>
  <p:sldIdLst>
    <p:sldId id="259" r:id="rId3"/>
    <p:sldId id="284" r:id="rId4"/>
    <p:sldId id="283" r:id="rId5"/>
    <p:sldId id="315" r:id="rId6"/>
    <p:sldId id="286" r:id="rId7"/>
    <p:sldId id="287" r:id="rId8"/>
    <p:sldId id="267" r:id="rId9"/>
    <p:sldId id="321" r:id="rId10"/>
    <p:sldId id="322" r:id="rId11"/>
    <p:sldId id="269" r:id="rId12"/>
    <p:sldId id="289" r:id="rId13"/>
    <p:sldId id="270" r:id="rId14"/>
    <p:sldId id="291" r:id="rId15"/>
    <p:sldId id="271" r:id="rId16"/>
    <p:sldId id="295" r:id="rId17"/>
    <p:sldId id="296" r:id="rId18"/>
    <p:sldId id="297" r:id="rId19"/>
    <p:sldId id="298" r:id="rId20"/>
    <p:sldId id="299" r:id="rId21"/>
    <p:sldId id="275" r:id="rId22"/>
    <p:sldId id="316" r:id="rId23"/>
    <p:sldId id="276" r:id="rId24"/>
    <p:sldId id="277" r:id="rId25"/>
    <p:sldId id="300" r:id="rId26"/>
    <p:sldId id="278" r:id="rId27"/>
    <p:sldId id="312" r:id="rId28"/>
    <p:sldId id="318" r:id="rId29"/>
    <p:sldId id="362" r:id="rId30"/>
    <p:sldId id="314" r:id="rId31"/>
    <p:sldId id="319" r:id="rId32"/>
    <p:sldId id="317" r:id="rId33"/>
    <p:sldId id="301" r:id="rId34"/>
    <p:sldId id="304" r:id="rId35"/>
    <p:sldId id="305" r:id="rId36"/>
    <p:sldId id="306" r:id="rId37"/>
    <p:sldId id="359" r:id="rId38"/>
    <p:sldId id="360" r:id="rId39"/>
    <p:sldId id="308" r:id="rId40"/>
    <p:sldId id="309" r:id="rId41"/>
    <p:sldId id="310" r:id="rId42"/>
    <p:sldId id="357" r:id="rId43"/>
    <p:sldId id="327" r:id="rId44"/>
    <p:sldId id="328" r:id="rId45"/>
    <p:sldId id="329" r:id="rId46"/>
    <p:sldId id="330" r:id="rId47"/>
    <p:sldId id="331" r:id="rId48"/>
    <p:sldId id="332" r:id="rId49"/>
    <p:sldId id="334" r:id="rId50"/>
    <p:sldId id="335" r:id="rId51"/>
    <p:sldId id="336" r:id="rId52"/>
    <p:sldId id="337" r:id="rId53"/>
    <p:sldId id="363" r:id="rId54"/>
    <p:sldId id="338" r:id="rId55"/>
    <p:sldId id="339" r:id="rId56"/>
    <p:sldId id="340" r:id="rId57"/>
    <p:sldId id="341" r:id="rId58"/>
    <p:sldId id="342" r:id="rId59"/>
    <p:sldId id="343" r:id="rId60"/>
    <p:sldId id="344" r:id="rId61"/>
    <p:sldId id="345" r:id="rId62"/>
    <p:sldId id="346" r:id="rId63"/>
    <p:sldId id="347" r:id="rId64"/>
    <p:sldId id="348" r:id="rId65"/>
    <p:sldId id="349" r:id="rId66"/>
    <p:sldId id="350" r:id="rId67"/>
    <p:sldId id="351" r:id="rId68"/>
    <p:sldId id="352" r:id="rId69"/>
    <p:sldId id="361" r:id="rId70"/>
    <p:sldId id="324" r:id="rId71"/>
    <p:sldId id="323" r:id="rId72"/>
    <p:sldId id="358" r:id="rId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fía Zhang" initials="SZ" lastIdx="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447B"/>
    <a:srgbClr val="8E979D"/>
    <a:srgbClr val="745D95"/>
    <a:srgbClr val="0589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79872" autoAdjust="0"/>
  </p:normalViewPr>
  <p:slideViewPr>
    <p:cSldViewPr snapToGrid="0">
      <p:cViewPr varScale="1">
        <p:scale>
          <a:sx n="73" d="100"/>
          <a:sy n="73" d="100"/>
        </p:scale>
        <p:origin x="153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ofia\Downloads\OCHSU%20data%20-%20summar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ofia\Downloads\OCHSU%20data%20-%20summar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ofia\Downloads\OCHSU%20data%20-%20summar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canchild\AppData\Roaming\Microsoft\Excel\Teens%20Reaching%20Adulthood-%20Needs%20and%20Support%20for%20Improved%20Transitional%20care%20In%20ONtario(TRANSITION)%20(Responses)%20(2)%20(version%201).xlsb"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canchild\AppData\Roaming\Microsoft\Excel\Teens%20Reaching%20Adulthood-%20Needs%20and%20Support%20for%20Improved%20Transitional%20care%20In%20ONtario(TRANSITION)%20(Responses)%20(2)%20(version%201).xlsb"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canchild\AppData\Roaming\Microsoft\Excel\Teens%20Reaching%20Adulthood-%20Needs%20and%20Support%20for%20Improved%20Transitional%20care%20In%20ONtario(TRANSITION)%20(Responses)%20(2)%20(version%201).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oleObject" Target="file:///D:\Self-Management%20Data\RaschScores%20337.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4500" b="0" i="0" u="none" strike="noStrike" kern="1200" spc="0" baseline="0">
                <a:solidFill>
                  <a:schemeClr val="tx1">
                    <a:lumMod val="65000"/>
                    <a:lumOff val="35000"/>
                  </a:schemeClr>
                </a:solidFill>
                <a:latin typeface="+mn-lt"/>
                <a:ea typeface="+mn-ea"/>
                <a:cs typeface="+mn-cs"/>
              </a:defRPr>
            </a:pPr>
            <a:r>
              <a:rPr lang="en-CA" sz="4500" dirty="0">
                <a:latin typeface="+mj-lt"/>
              </a:rPr>
              <a:t>Mean Transition-Q Score</a:t>
            </a:r>
          </a:p>
        </c:rich>
      </c:tx>
      <c:overlay val="0"/>
      <c:spPr>
        <a:noFill/>
        <a:ln>
          <a:noFill/>
        </a:ln>
        <a:effectLst/>
      </c:spPr>
      <c:txPr>
        <a:bodyPr rot="0" spcFirstLastPara="1" vertOverflow="ellipsis" vert="horz" wrap="square" anchor="ctr" anchorCtr="1"/>
        <a:lstStyle/>
        <a:p>
          <a:pPr>
            <a:defRPr sz="45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'Transition-Q'!$B$20</c:f>
              <c:strCache>
                <c:ptCount val="1"/>
                <c:pt idx="0">
                  <c:v>Transition-Q conversion Score</c:v>
                </c:pt>
              </c:strCache>
            </c:strRef>
          </c:tx>
          <c:spPr>
            <a:solidFill>
              <a:schemeClr val="accent2"/>
            </a:solidFill>
            <a:ln>
              <a:noFill/>
            </a:ln>
            <a:effectLst/>
          </c:spPr>
          <c:invertIfNegative val="0"/>
          <c:dPt>
            <c:idx val="8"/>
            <c:invertIfNegative val="0"/>
            <c:bubble3D val="0"/>
            <c:spPr>
              <a:solidFill>
                <a:srgbClr val="B6447B"/>
              </a:solidFill>
              <a:ln>
                <a:noFill/>
              </a:ln>
              <a:effectLst/>
            </c:spPr>
            <c:extLst xmlns:c16r2="http://schemas.microsoft.com/office/drawing/2015/06/chart">
              <c:ext xmlns:c16="http://schemas.microsoft.com/office/drawing/2014/chart" uri="{C3380CC4-5D6E-409C-BE32-E72D297353CC}">
                <c16:uniqueId val="{00000000-B6AA-45EE-8CD6-0BF4E8344037}"/>
              </c:ext>
            </c:extLst>
          </c:dPt>
          <c:cat>
            <c:strRef>
              <c:f>'Transition-Q'!$A$21:$A$29</c:f>
              <c:strCache>
                <c:ptCount val="9"/>
                <c:pt idx="0">
                  <c:v>12</c:v>
                </c:pt>
                <c:pt idx="1">
                  <c:v>13</c:v>
                </c:pt>
                <c:pt idx="2">
                  <c:v>14</c:v>
                </c:pt>
                <c:pt idx="3">
                  <c:v>15</c:v>
                </c:pt>
                <c:pt idx="4">
                  <c:v>16</c:v>
                </c:pt>
                <c:pt idx="5">
                  <c:v>17</c:v>
                </c:pt>
                <c:pt idx="6">
                  <c:v>18</c:v>
                </c:pt>
                <c:pt idx="7">
                  <c:v>19</c:v>
                </c:pt>
                <c:pt idx="8">
                  <c:v>20-25</c:v>
                </c:pt>
              </c:strCache>
            </c:strRef>
          </c:cat>
          <c:val>
            <c:numRef>
              <c:f>'Transition-Q'!$B$21:$B$29</c:f>
              <c:numCache>
                <c:formatCode>General</c:formatCode>
                <c:ptCount val="9"/>
                <c:pt idx="0">
                  <c:v>38.93333333333333</c:v>
                </c:pt>
                <c:pt idx="1">
                  <c:v>40.590909090909093</c:v>
                </c:pt>
                <c:pt idx="2">
                  <c:v>43.518518518518519</c:v>
                </c:pt>
                <c:pt idx="3">
                  <c:v>53.485714285714288</c:v>
                </c:pt>
                <c:pt idx="4">
                  <c:v>52</c:v>
                </c:pt>
                <c:pt idx="5">
                  <c:v>59.263736263736263</c:v>
                </c:pt>
                <c:pt idx="6">
                  <c:v>59.529411764705884</c:v>
                </c:pt>
                <c:pt idx="7">
                  <c:v>65.666666666666671</c:v>
                </c:pt>
                <c:pt idx="8">
                  <c:v>53.5</c:v>
                </c:pt>
              </c:numCache>
            </c:numRef>
          </c:val>
          <c:extLst xmlns:c16r2="http://schemas.microsoft.com/office/drawing/2015/06/chart">
            <c:ext xmlns:c16="http://schemas.microsoft.com/office/drawing/2014/chart" uri="{C3380CC4-5D6E-409C-BE32-E72D297353CC}">
              <c16:uniqueId val="{00000000-4875-41CE-A5BB-E0F3541FB97E}"/>
            </c:ext>
          </c:extLst>
        </c:ser>
        <c:dLbls>
          <c:showLegendKey val="0"/>
          <c:showVal val="0"/>
          <c:showCatName val="0"/>
          <c:showSerName val="0"/>
          <c:showPercent val="0"/>
          <c:showBubbleSize val="0"/>
        </c:dLbls>
        <c:gapWidth val="219"/>
        <c:overlap val="-27"/>
        <c:axId val="249257568"/>
        <c:axId val="249257960"/>
      </c:barChart>
      <c:catAx>
        <c:axId val="249257568"/>
        <c:scaling>
          <c:orientation val="minMax"/>
        </c:scaling>
        <c:delete val="0"/>
        <c:axPos val="b"/>
        <c:title>
          <c:tx>
            <c:rich>
              <a:bodyPr rot="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r>
                  <a:rPr lang="en-CA" sz="2300" dirty="0"/>
                  <a:t>Age</a:t>
                </a:r>
              </a:p>
            </c:rich>
          </c:tx>
          <c:layout>
            <c:manualLayout>
              <c:xMode val="edge"/>
              <c:yMode val="edge"/>
              <c:x val="0.48424812537663725"/>
              <c:y val="0.91204890231625424"/>
            </c:manualLayout>
          </c:layout>
          <c:overlay val="0"/>
          <c:spPr>
            <a:noFill/>
            <a:ln>
              <a:noFill/>
            </a:ln>
            <a:effectLst/>
          </c:spPr>
          <c:txPr>
            <a:bodyPr rot="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49257960"/>
        <c:crosses val="autoZero"/>
        <c:auto val="1"/>
        <c:lblAlgn val="ctr"/>
        <c:lblOffset val="100"/>
        <c:noMultiLvlLbl val="0"/>
      </c:catAx>
      <c:valAx>
        <c:axId val="2492579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r>
                  <a:rPr lang="en-CA" sz="2300"/>
                  <a:t>Mean Transition-Q</a:t>
                </a:r>
                <a:r>
                  <a:rPr lang="en-CA" sz="2300" baseline="0"/>
                  <a:t> Score</a:t>
                </a:r>
                <a:endParaRPr lang="en-CA" sz="2300"/>
              </a:p>
            </c:rich>
          </c:tx>
          <c:layout>
            <c:manualLayout>
              <c:xMode val="edge"/>
              <c:yMode val="edge"/>
              <c:x val="3.1520874761359675E-3"/>
              <c:y val="0.24949828625746923"/>
            </c:manualLayout>
          </c:layout>
          <c:overlay val="0"/>
          <c:spPr>
            <a:noFill/>
            <a:ln>
              <a:noFill/>
            </a:ln>
            <a:effectLst/>
          </c:spPr>
          <c:txPr>
            <a:bodyPr rot="-540000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49257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'[OCHSU data - summary.xlsx]Transition-Q'!$P$36</c:f>
              <c:strCache>
                <c:ptCount val="1"/>
                <c:pt idx="0">
                  <c:v>Youth Response</c:v>
                </c:pt>
              </c:strCache>
            </c:strRef>
          </c:tx>
          <c:spPr>
            <a:solidFill>
              <a:schemeClr val="accent1"/>
            </a:solidFill>
            <a:ln>
              <a:noFill/>
            </a:ln>
            <a:effectLst/>
          </c:spPr>
          <c:invertIfNegative val="0"/>
          <c:cat>
            <c:strRef>
              <c:f>'[OCHSU data - summary.xlsx]Transition-Q'!$O$37:$O$40</c:f>
              <c:strCache>
                <c:ptCount val="4"/>
                <c:pt idx="0">
                  <c:v>Definitely Agree</c:v>
                </c:pt>
                <c:pt idx="1">
                  <c:v>Somewhat Agree</c:v>
                </c:pt>
                <c:pt idx="2">
                  <c:v>Somewhat Disagree</c:v>
                </c:pt>
                <c:pt idx="3">
                  <c:v>Definitely Disagree</c:v>
                </c:pt>
              </c:strCache>
            </c:strRef>
          </c:cat>
          <c:val>
            <c:numRef>
              <c:f>'[OCHSU data - summary.xlsx]Transition-Q'!$P$37:$P$40</c:f>
              <c:numCache>
                <c:formatCode>General</c:formatCode>
                <c:ptCount val="4"/>
                <c:pt idx="0">
                  <c:v>64.272727272727266</c:v>
                </c:pt>
                <c:pt idx="1">
                  <c:v>56.920353982300888</c:v>
                </c:pt>
                <c:pt idx="2">
                  <c:v>49.857142857142854</c:v>
                </c:pt>
                <c:pt idx="3">
                  <c:v>38.57377049180328</c:v>
                </c:pt>
              </c:numCache>
            </c:numRef>
          </c:val>
          <c:extLst xmlns:c16r2="http://schemas.microsoft.com/office/drawing/2015/06/chart">
            <c:ext xmlns:c16="http://schemas.microsoft.com/office/drawing/2014/chart" uri="{C3380CC4-5D6E-409C-BE32-E72D297353CC}">
              <c16:uniqueId val="{00000000-BC2E-4DC0-94DF-076DF0C386B3}"/>
            </c:ext>
          </c:extLst>
        </c:ser>
        <c:ser>
          <c:idx val="1"/>
          <c:order val="1"/>
          <c:tx>
            <c:strRef>
              <c:f>'[OCHSU data - summary.xlsx]Transition-Q'!$Q$36</c:f>
              <c:strCache>
                <c:ptCount val="1"/>
                <c:pt idx="0">
                  <c:v>Parent Response</c:v>
                </c:pt>
              </c:strCache>
            </c:strRef>
          </c:tx>
          <c:spPr>
            <a:solidFill>
              <a:schemeClr val="accent2"/>
            </a:solidFill>
            <a:ln>
              <a:noFill/>
            </a:ln>
            <a:effectLst/>
          </c:spPr>
          <c:invertIfNegative val="0"/>
          <c:cat>
            <c:strRef>
              <c:f>'[OCHSU data - summary.xlsx]Transition-Q'!$O$37:$O$40</c:f>
              <c:strCache>
                <c:ptCount val="4"/>
                <c:pt idx="0">
                  <c:v>Definitely Agree</c:v>
                </c:pt>
                <c:pt idx="1">
                  <c:v>Somewhat Agree</c:v>
                </c:pt>
                <c:pt idx="2">
                  <c:v>Somewhat Disagree</c:v>
                </c:pt>
                <c:pt idx="3">
                  <c:v>Definitely Disagree</c:v>
                </c:pt>
              </c:strCache>
            </c:strRef>
          </c:cat>
          <c:val>
            <c:numRef>
              <c:f>'[OCHSU data - summary.xlsx]Transition-Q'!$Q$37:$Q$40</c:f>
              <c:numCache>
                <c:formatCode>General</c:formatCode>
                <c:ptCount val="4"/>
                <c:pt idx="0">
                  <c:v>60.016949152542374</c:v>
                </c:pt>
                <c:pt idx="1">
                  <c:v>54.862745098039213</c:v>
                </c:pt>
                <c:pt idx="2">
                  <c:v>43.324324324324323</c:v>
                </c:pt>
                <c:pt idx="3">
                  <c:v>36.604166666666664</c:v>
                </c:pt>
              </c:numCache>
            </c:numRef>
          </c:val>
          <c:extLst xmlns:c16r2="http://schemas.microsoft.com/office/drawing/2015/06/chart">
            <c:ext xmlns:c16="http://schemas.microsoft.com/office/drawing/2014/chart" uri="{C3380CC4-5D6E-409C-BE32-E72D297353CC}">
              <c16:uniqueId val="{00000001-BC2E-4DC0-94DF-076DF0C386B3}"/>
            </c:ext>
          </c:extLst>
        </c:ser>
        <c:ser>
          <c:idx val="2"/>
          <c:order val="2"/>
          <c:tx>
            <c:strRef>
              <c:f>'[OCHSU data - summary.xlsx]Transition-Q'!$R$36</c:f>
              <c:strCache>
                <c:ptCount val="1"/>
                <c:pt idx="0">
                  <c:v>HCP Response</c:v>
                </c:pt>
              </c:strCache>
            </c:strRef>
          </c:tx>
          <c:spPr>
            <a:solidFill>
              <a:schemeClr val="accent3"/>
            </a:solidFill>
            <a:ln>
              <a:noFill/>
            </a:ln>
            <a:effectLst/>
          </c:spPr>
          <c:invertIfNegative val="0"/>
          <c:cat>
            <c:strRef>
              <c:f>'[OCHSU data - summary.xlsx]Transition-Q'!$O$37:$O$40</c:f>
              <c:strCache>
                <c:ptCount val="4"/>
                <c:pt idx="0">
                  <c:v>Definitely Agree</c:v>
                </c:pt>
                <c:pt idx="1">
                  <c:v>Somewhat Agree</c:v>
                </c:pt>
                <c:pt idx="2">
                  <c:v>Somewhat Disagree</c:v>
                </c:pt>
                <c:pt idx="3">
                  <c:v>Definitely Disagree</c:v>
                </c:pt>
              </c:strCache>
            </c:strRef>
          </c:cat>
          <c:val>
            <c:numRef>
              <c:f>'[OCHSU data - summary.xlsx]Transition-Q'!$R$37:$R$40</c:f>
              <c:numCache>
                <c:formatCode>General</c:formatCode>
                <c:ptCount val="4"/>
                <c:pt idx="0">
                  <c:v>60.974025974025977</c:v>
                </c:pt>
                <c:pt idx="1">
                  <c:v>56.858407079646021</c:v>
                </c:pt>
                <c:pt idx="2">
                  <c:v>45.215686274509807</c:v>
                </c:pt>
                <c:pt idx="3">
                  <c:v>35.727272727272727</c:v>
                </c:pt>
              </c:numCache>
            </c:numRef>
          </c:val>
          <c:extLst xmlns:c16r2="http://schemas.microsoft.com/office/drawing/2015/06/chart">
            <c:ext xmlns:c16="http://schemas.microsoft.com/office/drawing/2014/chart" uri="{C3380CC4-5D6E-409C-BE32-E72D297353CC}">
              <c16:uniqueId val="{00000002-BC2E-4DC0-94DF-076DF0C386B3}"/>
            </c:ext>
          </c:extLst>
        </c:ser>
        <c:dLbls>
          <c:showLegendKey val="0"/>
          <c:showVal val="0"/>
          <c:showCatName val="0"/>
          <c:showSerName val="0"/>
          <c:showPercent val="0"/>
          <c:showBubbleSize val="0"/>
        </c:dLbls>
        <c:gapWidth val="150"/>
        <c:axId val="249258744"/>
        <c:axId val="249259136"/>
      </c:barChart>
      <c:catAx>
        <c:axId val="249258744"/>
        <c:scaling>
          <c:orientation val="minMax"/>
        </c:scaling>
        <c:delete val="0"/>
        <c:axPos val="b"/>
        <c:title>
          <c:tx>
            <c:rich>
              <a:bodyPr rot="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r>
                  <a:rPr lang="en-CA" sz="2200"/>
                  <a:t>I am Ready Statement</a:t>
                </a:r>
              </a:p>
            </c:rich>
          </c:tx>
          <c:layout>
            <c:manualLayout>
              <c:xMode val="edge"/>
              <c:yMode val="edge"/>
              <c:x val="0.39949705140322689"/>
              <c:y val="0.91910384857806771"/>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259136"/>
        <c:crosses val="autoZero"/>
        <c:auto val="1"/>
        <c:lblAlgn val="ctr"/>
        <c:lblOffset val="100"/>
        <c:noMultiLvlLbl val="0"/>
      </c:catAx>
      <c:valAx>
        <c:axId val="249259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r>
                  <a:rPr lang="en-CA" sz="2200"/>
                  <a:t>Participant Transition-Q Score</a:t>
                </a:r>
              </a:p>
            </c:rich>
          </c:tx>
          <c:layout>
            <c:manualLayout>
              <c:xMode val="edge"/>
              <c:yMode val="edge"/>
              <c:x val="2.9191751652207173E-3"/>
              <c:y val="0.14772575471076871"/>
            </c:manualLayout>
          </c:layout>
          <c:overlay val="0"/>
          <c:spPr>
            <a:noFill/>
            <a:ln>
              <a:noFill/>
            </a:ln>
            <a:effectLst/>
          </c:spPr>
          <c:txPr>
            <a:bodyPr rot="-540000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25874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63981084642901"/>
          <c:y val="0.13154387958439567"/>
          <c:w val="0.87163726369646832"/>
          <c:h val="0.63884190472879732"/>
        </c:manualLayout>
      </c:layout>
      <c:lineChart>
        <c:grouping val="standard"/>
        <c:varyColors val="0"/>
        <c:ser>
          <c:idx val="0"/>
          <c:order val="0"/>
          <c:tx>
            <c:strRef>
              <c:f>'[OCHSU data - summary.xlsx]Transition-Q'!$N$10</c:f>
              <c:strCache>
                <c:ptCount val="1"/>
                <c:pt idx="0">
                  <c:v>Youth Response</c:v>
                </c:pt>
              </c:strCache>
            </c:strRef>
          </c:tx>
          <c:spPr>
            <a:ln w="28575" cap="rnd">
              <a:solidFill>
                <a:schemeClr val="accent1"/>
              </a:solidFill>
              <a:round/>
            </a:ln>
            <a:effectLst/>
          </c:spPr>
          <c:marker>
            <c:symbol val="none"/>
          </c:marker>
          <c:cat>
            <c:numRef>
              <c:f>'[OCHSU data - summary.xlsx]Transition-Q'!$O$9:$U$9</c:f>
              <c:numCache>
                <c:formatCode>General</c:formatCode>
                <c:ptCount val="7"/>
                <c:pt idx="0">
                  <c:v>12</c:v>
                </c:pt>
                <c:pt idx="1">
                  <c:v>13</c:v>
                </c:pt>
                <c:pt idx="2">
                  <c:v>14</c:v>
                </c:pt>
                <c:pt idx="3">
                  <c:v>15</c:v>
                </c:pt>
                <c:pt idx="4">
                  <c:v>16</c:v>
                </c:pt>
                <c:pt idx="5">
                  <c:v>17</c:v>
                </c:pt>
                <c:pt idx="6">
                  <c:v>18</c:v>
                </c:pt>
              </c:numCache>
            </c:numRef>
          </c:cat>
          <c:val>
            <c:numRef>
              <c:f>'[OCHSU data - summary.xlsx]Transition-Q'!$O$10:$U$10</c:f>
              <c:numCache>
                <c:formatCode>General</c:formatCode>
                <c:ptCount val="7"/>
                <c:pt idx="0">
                  <c:v>2.1266666666666669</c:v>
                </c:pt>
                <c:pt idx="1">
                  <c:v>2.7136363636363643</c:v>
                </c:pt>
                <c:pt idx="2">
                  <c:v>3.5962962962962961</c:v>
                </c:pt>
                <c:pt idx="3">
                  <c:v>4.9657142857142853</c:v>
                </c:pt>
                <c:pt idx="4">
                  <c:v>4.398076923076923</c:v>
                </c:pt>
                <c:pt idx="5">
                  <c:v>5.5202247191011233</c:v>
                </c:pt>
                <c:pt idx="6">
                  <c:v>5.6411764705882348</c:v>
                </c:pt>
              </c:numCache>
            </c:numRef>
          </c:val>
          <c:smooth val="0"/>
          <c:extLst xmlns:c16r2="http://schemas.microsoft.com/office/drawing/2015/06/chart">
            <c:ext xmlns:c16="http://schemas.microsoft.com/office/drawing/2014/chart" uri="{C3380CC4-5D6E-409C-BE32-E72D297353CC}">
              <c16:uniqueId val="{00000000-4C5D-452D-9156-D1FC7E74CCFF}"/>
            </c:ext>
          </c:extLst>
        </c:ser>
        <c:ser>
          <c:idx val="1"/>
          <c:order val="1"/>
          <c:tx>
            <c:strRef>
              <c:f>'[OCHSU data - summary.xlsx]Transition-Q'!$N$11</c:f>
              <c:strCache>
                <c:ptCount val="1"/>
                <c:pt idx="0">
                  <c:v>Parent Response</c:v>
                </c:pt>
              </c:strCache>
            </c:strRef>
          </c:tx>
          <c:spPr>
            <a:ln w="28575" cap="rnd">
              <a:solidFill>
                <a:schemeClr val="accent2"/>
              </a:solidFill>
              <a:round/>
            </a:ln>
            <a:effectLst/>
          </c:spPr>
          <c:marker>
            <c:symbol val="none"/>
          </c:marker>
          <c:cat>
            <c:numRef>
              <c:f>'[OCHSU data - summary.xlsx]Transition-Q'!$O$9:$U$9</c:f>
              <c:numCache>
                <c:formatCode>General</c:formatCode>
                <c:ptCount val="7"/>
                <c:pt idx="0">
                  <c:v>12</c:v>
                </c:pt>
                <c:pt idx="1">
                  <c:v>13</c:v>
                </c:pt>
                <c:pt idx="2">
                  <c:v>14</c:v>
                </c:pt>
                <c:pt idx="3">
                  <c:v>15</c:v>
                </c:pt>
                <c:pt idx="4">
                  <c:v>16</c:v>
                </c:pt>
                <c:pt idx="5">
                  <c:v>17</c:v>
                </c:pt>
                <c:pt idx="6">
                  <c:v>18</c:v>
                </c:pt>
              </c:numCache>
            </c:numRef>
          </c:cat>
          <c:val>
            <c:numRef>
              <c:f>'[OCHSU data - summary.xlsx]Transition-Q'!$O$11:$U$11</c:f>
              <c:numCache>
                <c:formatCode>General</c:formatCode>
                <c:ptCount val="7"/>
                <c:pt idx="0">
                  <c:v>3.0866666666666664</c:v>
                </c:pt>
                <c:pt idx="1">
                  <c:v>2.6090909090909089</c:v>
                </c:pt>
                <c:pt idx="2">
                  <c:v>3.0333333333333323</c:v>
                </c:pt>
                <c:pt idx="3">
                  <c:v>4.7142857142857144</c:v>
                </c:pt>
                <c:pt idx="4">
                  <c:v>4.2195121951219505</c:v>
                </c:pt>
                <c:pt idx="5">
                  <c:v>4.5868421052631581</c:v>
                </c:pt>
                <c:pt idx="6">
                  <c:v>4.4285714285714288</c:v>
                </c:pt>
              </c:numCache>
            </c:numRef>
          </c:val>
          <c:smooth val="0"/>
          <c:extLst xmlns:c16r2="http://schemas.microsoft.com/office/drawing/2015/06/chart">
            <c:ext xmlns:c16="http://schemas.microsoft.com/office/drawing/2014/chart" uri="{C3380CC4-5D6E-409C-BE32-E72D297353CC}">
              <c16:uniqueId val="{00000001-4C5D-452D-9156-D1FC7E74CCFF}"/>
            </c:ext>
          </c:extLst>
        </c:ser>
        <c:ser>
          <c:idx val="2"/>
          <c:order val="2"/>
          <c:tx>
            <c:strRef>
              <c:f>'[OCHSU data - summary.xlsx]Transition-Q'!$N$12</c:f>
              <c:strCache>
                <c:ptCount val="1"/>
                <c:pt idx="0">
                  <c:v>HCP Response</c:v>
                </c:pt>
              </c:strCache>
            </c:strRef>
          </c:tx>
          <c:spPr>
            <a:ln w="28575" cap="rnd">
              <a:solidFill>
                <a:schemeClr val="accent3"/>
              </a:solidFill>
              <a:round/>
            </a:ln>
            <a:effectLst/>
          </c:spPr>
          <c:marker>
            <c:symbol val="none"/>
          </c:marker>
          <c:cat>
            <c:numRef>
              <c:f>'[OCHSU data - summary.xlsx]Transition-Q'!$O$9:$U$9</c:f>
              <c:numCache>
                <c:formatCode>General</c:formatCode>
                <c:ptCount val="7"/>
                <c:pt idx="0">
                  <c:v>12</c:v>
                </c:pt>
                <c:pt idx="1">
                  <c:v>13</c:v>
                </c:pt>
                <c:pt idx="2">
                  <c:v>14</c:v>
                </c:pt>
                <c:pt idx="3">
                  <c:v>15</c:v>
                </c:pt>
                <c:pt idx="4">
                  <c:v>16</c:v>
                </c:pt>
                <c:pt idx="5">
                  <c:v>17</c:v>
                </c:pt>
                <c:pt idx="6">
                  <c:v>18</c:v>
                </c:pt>
              </c:numCache>
            </c:numRef>
          </c:cat>
          <c:val>
            <c:numRef>
              <c:f>'[OCHSU data - summary.xlsx]Transition-Q'!$O$12:$U$12</c:f>
              <c:numCache>
                <c:formatCode>General</c:formatCode>
                <c:ptCount val="7"/>
                <c:pt idx="0">
                  <c:v>2.4466666666666668</c:v>
                </c:pt>
                <c:pt idx="1">
                  <c:v>3.9090909090909083</c:v>
                </c:pt>
                <c:pt idx="2">
                  <c:v>3.9407407407407411</c:v>
                </c:pt>
                <c:pt idx="3">
                  <c:v>5.7129032258064525</c:v>
                </c:pt>
                <c:pt idx="4">
                  <c:v>5.7729166666666663</c:v>
                </c:pt>
                <c:pt idx="5">
                  <c:v>6.4571428571428573</c:v>
                </c:pt>
                <c:pt idx="6">
                  <c:v>6.8363636363636351</c:v>
                </c:pt>
              </c:numCache>
            </c:numRef>
          </c:val>
          <c:smooth val="0"/>
          <c:extLst xmlns:c16r2="http://schemas.microsoft.com/office/drawing/2015/06/chart">
            <c:ext xmlns:c16="http://schemas.microsoft.com/office/drawing/2014/chart" uri="{C3380CC4-5D6E-409C-BE32-E72D297353CC}">
              <c16:uniqueId val="{00000002-4C5D-452D-9156-D1FC7E74CCFF}"/>
            </c:ext>
          </c:extLst>
        </c:ser>
        <c:dLbls>
          <c:showLegendKey val="0"/>
          <c:showVal val="0"/>
          <c:showCatName val="0"/>
          <c:showSerName val="0"/>
          <c:showPercent val="0"/>
          <c:showBubbleSize val="0"/>
        </c:dLbls>
        <c:smooth val="0"/>
        <c:axId val="249259920"/>
        <c:axId val="249260312"/>
      </c:lineChart>
      <c:catAx>
        <c:axId val="249259920"/>
        <c:scaling>
          <c:orientation val="minMax"/>
        </c:scaling>
        <c:delete val="0"/>
        <c:axPos val="b"/>
        <c:title>
          <c:tx>
            <c:rich>
              <a:bodyPr rot="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r>
                  <a:rPr lang="en-CA" sz="2300" dirty="0"/>
                  <a:t>Age</a:t>
                </a:r>
              </a:p>
            </c:rich>
          </c:tx>
          <c:layout>
            <c:manualLayout>
              <c:xMode val="edge"/>
              <c:yMode val="edge"/>
              <c:x val="0.50131920218833403"/>
              <c:y val="0.85227202362135457"/>
            </c:manualLayout>
          </c:layout>
          <c:overlay val="0"/>
          <c:spPr>
            <a:noFill/>
            <a:ln>
              <a:noFill/>
            </a:ln>
            <a:effectLst/>
          </c:spPr>
          <c:txPr>
            <a:bodyPr rot="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49260312"/>
        <c:crosses val="autoZero"/>
        <c:auto val="1"/>
        <c:lblAlgn val="ctr"/>
        <c:lblOffset val="100"/>
        <c:noMultiLvlLbl val="0"/>
      </c:catAx>
      <c:valAx>
        <c:axId val="2492603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r>
                  <a:rPr lang="en-CA" sz="2300"/>
                  <a:t>Average Score</a:t>
                </a:r>
              </a:p>
            </c:rich>
          </c:tx>
          <c:overlay val="0"/>
          <c:spPr>
            <a:noFill/>
            <a:ln>
              <a:noFill/>
            </a:ln>
            <a:effectLst/>
          </c:spPr>
          <c:txPr>
            <a:bodyPr rot="-5400000" spcFirstLastPara="1" vertOverflow="ellipsis" vert="horz" wrap="square" anchor="ctr" anchorCtr="1"/>
            <a:lstStyle/>
            <a:p>
              <a:pPr>
                <a:defRPr sz="23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4925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total!$K$4</c:f>
              <c:strCache>
                <c:ptCount val="1"/>
                <c:pt idx="0">
                  <c:v>A Healthcare Provider (n=15)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total!$L$3</c:f>
              <c:strCache>
                <c:ptCount val="1"/>
                <c:pt idx="0">
                  <c:v>Tools that can help with organizing and managing my healthcare, such as an APP to remember my medications or appointments</c:v>
                </c:pt>
              </c:strCache>
            </c:strRef>
          </c:cat>
          <c:val>
            <c:numRef>
              <c:f>total!$L$4</c:f>
              <c:numCache>
                <c:formatCode>0</c:formatCode>
                <c:ptCount val="1"/>
                <c:pt idx="0">
                  <c:v>73.333333333333329</c:v>
                </c:pt>
              </c:numCache>
            </c:numRef>
          </c:val>
          <c:extLst xmlns:c16r2="http://schemas.microsoft.com/office/drawing/2015/06/chart">
            <c:ext xmlns:c16="http://schemas.microsoft.com/office/drawing/2014/chart" uri="{C3380CC4-5D6E-409C-BE32-E72D297353CC}">
              <c16:uniqueId val="{00000000-33D2-40A5-AF1E-8900F152017D}"/>
            </c:ext>
          </c:extLst>
        </c:ser>
        <c:ser>
          <c:idx val="1"/>
          <c:order val="1"/>
          <c:tx>
            <c:strRef>
              <c:f>total!$K$5</c:f>
              <c:strCache>
                <c:ptCount val="1"/>
                <c:pt idx="0">
                  <c:v>A Parent/Caregiver (n=17)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total!$L$3</c:f>
              <c:strCache>
                <c:ptCount val="1"/>
                <c:pt idx="0">
                  <c:v>Tools that can help with organizing and managing my healthcare, such as an APP to remember my medications or appointments</c:v>
                </c:pt>
              </c:strCache>
            </c:strRef>
          </c:cat>
          <c:val>
            <c:numRef>
              <c:f>total!$L$5</c:f>
              <c:numCache>
                <c:formatCode>0</c:formatCode>
                <c:ptCount val="1"/>
                <c:pt idx="0">
                  <c:v>70.588235294117652</c:v>
                </c:pt>
              </c:numCache>
            </c:numRef>
          </c:val>
          <c:extLst xmlns:c16r2="http://schemas.microsoft.com/office/drawing/2015/06/chart">
            <c:ext xmlns:c16="http://schemas.microsoft.com/office/drawing/2014/chart" uri="{C3380CC4-5D6E-409C-BE32-E72D297353CC}">
              <c16:uniqueId val="{00000001-33D2-40A5-AF1E-8900F152017D}"/>
            </c:ext>
          </c:extLst>
        </c:ser>
        <c:ser>
          <c:idx val="2"/>
          <c:order val="2"/>
          <c:tx>
            <c:strRef>
              <c:f>total!$K$6</c:f>
              <c:strCache>
                <c:ptCount val="1"/>
                <c:pt idx="0">
                  <c:v>Over 18 (already transferred to the adult healthcare system) (n=12)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total!$L$3</c:f>
              <c:strCache>
                <c:ptCount val="1"/>
                <c:pt idx="0">
                  <c:v>Tools that can help with organizing and managing my healthcare, such as an APP to remember my medications or appointments</c:v>
                </c:pt>
              </c:strCache>
            </c:strRef>
          </c:cat>
          <c:val>
            <c:numRef>
              <c:f>total!$L$6</c:f>
              <c:numCache>
                <c:formatCode>0</c:formatCode>
                <c:ptCount val="1"/>
                <c:pt idx="0">
                  <c:v>66.666666666666657</c:v>
                </c:pt>
              </c:numCache>
            </c:numRef>
          </c:val>
          <c:extLst xmlns:c16r2="http://schemas.microsoft.com/office/drawing/2015/06/chart">
            <c:ext xmlns:c16="http://schemas.microsoft.com/office/drawing/2014/chart" uri="{C3380CC4-5D6E-409C-BE32-E72D297353CC}">
              <c16:uniqueId val="{00000002-33D2-40A5-AF1E-8900F152017D}"/>
            </c:ext>
          </c:extLst>
        </c:ser>
        <c:ser>
          <c:idx val="3"/>
          <c:order val="3"/>
          <c:tx>
            <c:strRef>
              <c:f>total!$K$7</c:f>
              <c:strCache>
                <c:ptCount val="1"/>
                <c:pt idx="0">
                  <c:v>Under 18 (have not transferred to the adult healthcare system) (n=5)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total!$L$3</c:f>
              <c:strCache>
                <c:ptCount val="1"/>
                <c:pt idx="0">
                  <c:v>Tools that can help with organizing and managing my healthcare, such as an APP to remember my medications or appointments</c:v>
                </c:pt>
              </c:strCache>
            </c:strRef>
          </c:cat>
          <c:val>
            <c:numRef>
              <c:f>total!$L$7</c:f>
              <c:numCache>
                <c:formatCode>0</c:formatCode>
                <c:ptCount val="1"/>
                <c:pt idx="0">
                  <c:v>80</c:v>
                </c:pt>
              </c:numCache>
            </c:numRef>
          </c:val>
          <c:extLst xmlns:c16r2="http://schemas.microsoft.com/office/drawing/2015/06/chart">
            <c:ext xmlns:c16="http://schemas.microsoft.com/office/drawing/2014/chart" uri="{C3380CC4-5D6E-409C-BE32-E72D297353CC}">
              <c16:uniqueId val="{00000003-33D2-40A5-AF1E-8900F152017D}"/>
            </c:ext>
          </c:extLst>
        </c:ser>
        <c:dLbls>
          <c:showLegendKey val="0"/>
          <c:showVal val="0"/>
          <c:showCatName val="0"/>
          <c:showSerName val="0"/>
          <c:showPercent val="0"/>
          <c:showBubbleSize val="0"/>
        </c:dLbls>
        <c:gapWidth val="199"/>
        <c:axId val="249260704"/>
        <c:axId val="249261096"/>
      </c:barChart>
      <c:catAx>
        <c:axId val="24926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none" spc="0" normalizeH="0" baseline="0">
                <a:solidFill>
                  <a:schemeClr val="tx1">
                    <a:lumMod val="75000"/>
                  </a:schemeClr>
                </a:solidFill>
                <a:latin typeface="+mn-lt"/>
                <a:ea typeface="+mn-ea"/>
                <a:cs typeface="+mn-cs"/>
              </a:defRPr>
            </a:pPr>
            <a:endParaRPr lang="en-US"/>
          </a:p>
        </c:txPr>
        <c:crossAx val="249261096"/>
        <c:crosses val="autoZero"/>
        <c:auto val="1"/>
        <c:lblAlgn val="ctr"/>
        <c:lblOffset val="100"/>
        <c:noMultiLvlLbl val="0"/>
      </c:catAx>
      <c:valAx>
        <c:axId val="249261096"/>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75000"/>
                  </a:schemeClr>
                </a:solidFill>
                <a:latin typeface="+mn-lt"/>
                <a:ea typeface="+mn-ea"/>
                <a:cs typeface="+mn-cs"/>
              </a:defRPr>
            </a:pPr>
            <a:endParaRPr lang="en-US"/>
          </a:p>
        </c:txPr>
        <c:crossAx val="249260704"/>
        <c:crosses val="autoZero"/>
        <c:crossBetween val="between"/>
        <c:majorUnit val="20"/>
        <c:minorUnit val="5"/>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total!$K$4</c:f>
              <c:strCache>
                <c:ptCount val="1"/>
                <c:pt idx="0">
                  <c:v>A Healthcare Provider (n=15)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total!$M$3</c:f>
              <c:strCache>
                <c:ptCount val="1"/>
                <c:pt idx="0">
                  <c:v>Tools that can help me communicate with health care providers, such as an APP with tips for talking to specialists</c:v>
                </c:pt>
              </c:strCache>
            </c:strRef>
          </c:cat>
          <c:val>
            <c:numRef>
              <c:f>total!$M$4</c:f>
              <c:numCache>
                <c:formatCode>0</c:formatCode>
                <c:ptCount val="1"/>
                <c:pt idx="0">
                  <c:v>66.666666666666657</c:v>
                </c:pt>
              </c:numCache>
            </c:numRef>
          </c:val>
          <c:extLst xmlns:c16r2="http://schemas.microsoft.com/office/drawing/2015/06/chart">
            <c:ext xmlns:c16="http://schemas.microsoft.com/office/drawing/2014/chart" uri="{C3380CC4-5D6E-409C-BE32-E72D297353CC}">
              <c16:uniqueId val="{00000000-37E0-46E7-93B3-C3B7B1BABF67}"/>
            </c:ext>
          </c:extLst>
        </c:ser>
        <c:ser>
          <c:idx val="1"/>
          <c:order val="1"/>
          <c:tx>
            <c:strRef>
              <c:f>total!$K$5</c:f>
              <c:strCache>
                <c:ptCount val="1"/>
                <c:pt idx="0">
                  <c:v>A Parent/Caregiver (n=17)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total!$M$3</c:f>
              <c:strCache>
                <c:ptCount val="1"/>
                <c:pt idx="0">
                  <c:v>Tools that can help me communicate with health care providers, such as an APP with tips for talking to specialists</c:v>
                </c:pt>
              </c:strCache>
            </c:strRef>
          </c:cat>
          <c:val>
            <c:numRef>
              <c:f>total!$M$5</c:f>
              <c:numCache>
                <c:formatCode>0</c:formatCode>
                <c:ptCount val="1"/>
                <c:pt idx="0">
                  <c:v>47.058823529411761</c:v>
                </c:pt>
              </c:numCache>
            </c:numRef>
          </c:val>
          <c:extLst xmlns:c16r2="http://schemas.microsoft.com/office/drawing/2015/06/chart">
            <c:ext xmlns:c16="http://schemas.microsoft.com/office/drawing/2014/chart" uri="{C3380CC4-5D6E-409C-BE32-E72D297353CC}">
              <c16:uniqueId val="{00000001-37E0-46E7-93B3-C3B7B1BABF67}"/>
            </c:ext>
          </c:extLst>
        </c:ser>
        <c:ser>
          <c:idx val="2"/>
          <c:order val="2"/>
          <c:tx>
            <c:strRef>
              <c:f>total!$K$6</c:f>
              <c:strCache>
                <c:ptCount val="1"/>
                <c:pt idx="0">
                  <c:v>Over 18 (already transferred to the adult healthcare system) (n=12)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total!$M$3</c:f>
              <c:strCache>
                <c:ptCount val="1"/>
                <c:pt idx="0">
                  <c:v>Tools that can help me communicate with health care providers, such as an APP with tips for talking to specialists</c:v>
                </c:pt>
              </c:strCache>
            </c:strRef>
          </c:cat>
          <c:val>
            <c:numRef>
              <c:f>total!$M$6</c:f>
              <c:numCache>
                <c:formatCode>0</c:formatCode>
                <c:ptCount val="1"/>
                <c:pt idx="0">
                  <c:v>41.666666666666671</c:v>
                </c:pt>
              </c:numCache>
            </c:numRef>
          </c:val>
          <c:extLst xmlns:c16r2="http://schemas.microsoft.com/office/drawing/2015/06/chart">
            <c:ext xmlns:c16="http://schemas.microsoft.com/office/drawing/2014/chart" uri="{C3380CC4-5D6E-409C-BE32-E72D297353CC}">
              <c16:uniqueId val="{00000002-37E0-46E7-93B3-C3B7B1BABF67}"/>
            </c:ext>
          </c:extLst>
        </c:ser>
        <c:ser>
          <c:idx val="3"/>
          <c:order val="3"/>
          <c:tx>
            <c:strRef>
              <c:f>total!$K$7</c:f>
              <c:strCache>
                <c:ptCount val="1"/>
                <c:pt idx="0">
                  <c:v>Under 18 (have not transferred to the adult healthcare system) (n=5)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total!$M$3</c:f>
              <c:strCache>
                <c:ptCount val="1"/>
                <c:pt idx="0">
                  <c:v>Tools that can help me communicate with health care providers, such as an APP with tips for talking to specialists</c:v>
                </c:pt>
              </c:strCache>
            </c:strRef>
          </c:cat>
          <c:val>
            <c:numRef>
              <c:f>total!$M$7</c:f>
              <c:numCache>
                <c:formatCode>0</c:formatCode>
                <c:ptCount val="1"/>
                <c:pt idx="0">
                  <c:v>60</c:v>
                </c:pt>
              </c:numCache>
            </c:numRef>
          </c:val>
          <c:extLst xmlns:c16r2="http://schemas.microsoft.com/office/drawing/2015/06/chart">
            <c:ext xmlns:c16="http://schemas.microsoft.com/office/drawing/2014/chart" uri="{C3380CC4-5D6E-409C-BE32-E72D297353CC}">
              <c16:uniqueId val="{00000003-37E0-46E7-93B3-C3B7B1BABF67}"/>
            </c:ext>
          </c:extLst>
        </c:ser>
        <c:dLbls>
          <c:showLegendKey val="0"/>
          <c:showVal val="0"/>
          <c:showCatName val="0"/>
          <c:showSerName val="0"/>
          <c:showPercent val="0"/>
          <c:showBubbleSize val="0"/>
        </c:dLbls>
        <c:gapWidth val="199"/>
        <c:axId val="249187680"/>
        <c:axId val="249188072"/>
      </c:barChart>
      <c:catAx>
        <c:axId val="24918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none" spc="0" normalizeH="0" baseline="0">
                <a:solidFill>
                  <a:schemeClr val="tx1">
                    <a:lumMod val="75000"/>
                  </a:schemeClr>
                </a:solidFill>
                <a:latin typeface="+mn-lt"/>
                <a:ea typeface="+mn-ea"/>
                <a:cs typeface="+mn-cs"/>
              </a:defRPr>
            </a:pPr>
            <a:endParaRPr lang="en-US"/>
          </a:p>
        </c:txPr>
        <c:crossAx val="249188072"/>
        <c:crosses val="autoZero"/>
        <c:auto val="1"/>
        <c:lblAlgn val="ctr"/>
        <c:lblOffset val="100"/>
        <c:noMultiLvlLbl val="0"/>
      </c:catAx>
      <c:valAx>
        <c:axId val="249188072"/>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75000"/>
                  </a:schemeClr>
                </a:solidFill>
                <a:latin typeface="+mn-lt"/>
                <a:ea typeface="+mn-ea"/>
                <a:cs typeface="+mn-cs"/>
              </a:defRPr>
            </a:pPr>
            <a:endParaRPr lang="en-US"/>
          </a:p>
        </c:txPr>
        <c:crossAx val="249187680"/>
        <c:crosses val="autoZero"/>
        <c:crossBetween val="between"/>
        <c:majorUnit val="20"/>
        <c:minorUnit val="5"/>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75000"/>
                  </a:schemeClr>
                </a:solidFill>
                <a:latin typeface="+mj-lt"/>
                <a:ea typeface="+mj-ea"/>
                <a:cs typeface="+mj-cs"/>
              </a:defRPr>
            </a:pPr>
            <a:r>
              <a:rPr lang="en-CA">
                <a:solidFill>
                  <a:schemeClr val="tx1">
                    <a:lumMod val="75000"/>
                  </a:schemeClr>
                </a:solidFill>
              </a:rPr>
              <a:t>In-Clinic Intervention</a:t>
            </a:r>
            <a:r>
              <a:rPr lang="en-CA" baseline="0">
                <a:solidFill>
                  <a:schemeClr val="tx1">
                    <a:lumMod val="75000"/>
                  </a:schemeClr>
                </a:solidFill>
              </a:rPr>
              <a:t> Results</a:t>
            </a:r>
            <a:endParaRPr lang="en-CA">
              <a:solidFill>
                <a:schemeClr val="tx1">
                  <a:lumMod val="75000"/>
                </a:schemeClr>
              </a:solidFill>
            </a:endParaRPr>
          </a:p>
        </c:rich>
      </c:tx>
      <c:layout>
        <c:manualLayout>
          <c:xMode val="edge"/>
          <c:yMode val="edge"/>
          <c:x val="0.27096119961748971"/>
          <c:y val="6.3492063492063492E-3"/>
        </c:manualLayout>
      </c:layout>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75000"/>
                </a:schemeClr>
              </a:solidFill>
              <a:latin typeface="+mj-lt"/>
              <a:ea typeface="+mj-ea"/>
              <a:cs typeface="+mj-cs"/>
            </a:defRPr>
          </a:pPr>
          <a:endParaRPr lang="en-US"/>
        </a:p>
      </c:txPr>
    </c:title>
    <c:autoTitleDeleted val="0"/>
    <c:plotArea>
      <c:layout/>
      <c:barChart>
        <c:barDir val="col"/>
        <c:grouping val="clustered"/>
        <c:varyColors val="0"/>
        <c:ser>
          <c:idx val="0"/>
          <c:order val="0"/>
          <c:tx>
            <c:strRef>
              <c:f>total!$K$4</c:f>
              <c:strCache>
                <c:ptCount val="1"/>
                <c:pt idx="0">
                  <c:v>A Healthcare Provider (n=15)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total!$P$3:$Q$3</c:f>
              <c:strCache>
                <c:ptCount val="2"/>
                <c:pt idx="0">
                  <c:v>Discussions with my health care team during my usual clinic visits</c:v>
                </c:pt>
                <c:pt idx="1">
                  <c:v>Practicing and using the skills needed to take care of my health care needs while still in paediatric care</c:v>
                </c:pt>
              </c:strCache>
            </c:strRef>
          </c:cat>
          <c:val>
            <c:numRef>
              <c:f>total!$P$4:$Q$4</c:f>
              <c:numCache>
                <c:formatCode>0</c:formatCode>
                <c:ptCount val="2"/>
                <c:pt idx="0">
                  <c:v>93.333333333333329</c:v>
                </c:pt>
                <c:pt idx="1">
                  <c:v>100</c:v>
                </c:pt>
              </c:numCache>
            </c:numRef>
          </c:val>
          <c:extLst xmlns:c16r2="http://schemas.microsoft.com/office/drawing/2015/06/chart">
            <c:ext xmlns:c16="http://schemas.microsoft.com/office/drawing/2014/chart" uri="{C3380CC4-5D6E-409C-BE32-E72D297353CC}">
              <c16:uniqueId val="{00000000-FE84-4CFB-BC6A-B7108A361319}"/>
            </c:ext>
          </c:extLst>
        </c:ser>
        <c:ser>
          <c:idx val="1"/>
          <c:order val="1"/>
          <c:tx>
            <c:strRef>
              <c:f>total!$K$5</c:f>
              <c:strCache>
                <c:ptCount val="1"/>
                <c:pt idx="0">
                  <c:v>A Parent/Caregiver (n=17)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total!$P$3:$Q$3</c:f>
              <c:strCache>
                <c:ptCount val="2"/>
                <c:pt idx="0">
                  <c:v>Discussions with my health care team during my usual clinic visits</c:v>
                </c:pt>
                <c:pt idx="1">
                  <c:v>Practicing and using the skills needed to take care of my health care needs while still in paediatric care</c:v>
                </c:pt>
              </c:strCache>
            </c:strRef>
          </c:cat>
          <c:val>
            <c:numRef>
              <c:f>total!$P$5:$Q$5</c:f>
              <c:numCache>
                <c:formatCode>0</c:formatCode>
                <c:ptCount val="2"/>
                <c:pt idx="0">
                  <c:v>76.470588235294116</c:v>
                </c:pt>
                <c:pt idx="1">
                  <c:v>70.588235294117652</c:v>
                </c:pt>
              </c:numCache>
            </c:numRef>
          </c:val>
          <c:extLst xmlns:c16r2="http://schemas.microsoft.com/office/drawing/2015/06/chart">
            <c:ext xmlns:c16="http://schemas.microsoft.com/office/drawing/2014/chart" uri="{C3380CC4-5D6E-409C-BE32-E72D297353CC}">
              <c16:uniqueId val="{00000001-FE84-4CFB-BC6A-B7108A361319}"/>
            </c:ext>
          </c:extLst>
        </c:ser>
        <c:ser>
          <c:idx val="2"/>
          <c:order val="2"/>
          <c:tx>
            <c:strRef>
              <c:f>total!$K$6</c:f>
              <c:strCache>
                <c:ptCount val="1"/>
                <c:pt idx="0">
                  <c:v>Over 18 (already transferred to the adult healthcare system) (n=12)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total!$P$3:$Q$3</c:f>
              <c:strCache>
                <c:ptCount val="2"/>
                <c:pt idx="0">
                  <c:v>Discussions with my health care team during my usual clinic visits</c:v>
                </c:pt>
                <c:pt idx="1">
                  <c:v>Practicing and using the skills needed to take care of my health care needs while still in paediatric care</c:v>
                </c:pt>
              </c:strCache>
            </c:strRef>
          </c:cat>
          <c:val>
            <c:numRef>
              <c:f>total!$P$6:$Q$6</c:f>
              <c:numCache>
                <c:formatCode>0</c:formatCode>
                <c:ptCount val="2"/>
                <c:pt idx="0">
                  <c:v>58.333333333333336</c:v>
                </c:pt>
                <c:pt idx="1">
                  <c:v>50</c:v>
                </c:pt>
              </c:numCache>
            </c:numRef>
          </c:val>
          <c:extLst xmlns:c16r2="http://schemas.microsoft.com/office/drawing/2015/06/chart">
            <c:ext xmlns:c16="http://schemas.microsoft.com/office/drawing/2014/chart" uri="{C3380CC4-5D6E-409C-BE32-E72D297353CC}">
              <c16:uniqueId val="{00000002-FE84-4CFB-BC6A-B7108A361319}"/>
            </c:ext>
          </c:extLst>
        </c:ser>
        <c:ser>
          <c:idx val="3"/>
          <c:order val="3"/>
          <c:tx>
            <c:strRef>
              <c:f>total!$K$7</c:f>
              <c:strCache>
                <c:ptCount val="1"/>
                <c:pt idx="0">
                  <c:v>Under 18 (have not transferred to the adult healthcare system) (n=5)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total!$P$3:$Q$3</c:f>
              <c:strCache>
                <c:ptCount val="2"/>
                <c:pt idx="0">
                  <c:v>Discussions with my health care team during my usual clinic visits</c:v>
                </c:pt>
                <c:pt idx="1">
                  <c:v>Practicing and using the skills needed to take care of my health care needs while still in paediatric care</c:v>
                </c:pt>
              </c:strCache>
            </c:strRef>
          </c:cat>
          <c:val>
            <c:numRef>
              <c:f>total!$P$7:$Q$7</c:f>
              <c:numCache>
                <c:formatCode>0</c:formatCode>
                <c:ptCount val="2"/>
                <c:pt idx="0">
                  <c:v>40</c:v>
                </c:pt>
                <c:pt idx="1">
                  <c:v>40</c:v>
                </c:pt>
              </c:numCache>
            </c:numRef>
          </c:val>
          <c:extLst xmlns:c16r2="http://schemas.microsoft.com/office/drawing/2015/06/chart">
            <c:ext xmlns:c16="http://schemas.microsoft.com/office/drawing/2014/chart" uri="{C3380CC4-5D6E-409C-BE32-E72D297353CC}">
              <c16:uniqueId val="{00000003-FE84-4CFB-BC6A-B7108A361319}"/>
            </c:ext>
          </c:extLst>
        </c:ser>
        <c:dLbls>
          <c:showLegendKey val="0"/>
          <c:showVal val="0"/>
          <c:showCatName val="0"/>
          <c:showSerName val="0"/>
          <c:showPercent val="0"/>
          <c:showBubbleSize val="0"/>
        </c:dLbls>
        <c:gapWidth val="199"/>
        <c:axId val="249188856"/>
        <c:axId val="249189248"/>
      </c:barChart>
      <c:catAx>
        <c:axId val="24918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none" spc="0" normalizeH="0" baseline="0">
                <a:solidFill>
                  <a:schemeClr val="tx1">
                    <a:lumMod val="75000"/>
                  </a:schemeClr>
                </a:solidFill>
                <a:latin typeface="+mn-lt"/>
                <a:ea typeface="+mn-ea"/>
                <a:cs typeface="+mn-cs"/>
              </a:defRPr>
            </a:pPr>
            <a:endParaRPr lang="en-US"/>
          </a:p>
        </c:txPr>
        <c:crossAx val="249189248"/>
        <c:crosses val="autoZero"/>
        <c:auto val="1"/>
        <c:lblAlgn val="ctr"/>
        <c:lblOffset val="100"/>
        <c:noMultiLvlLbl val="0"/>
      </c:catAx>
      <c:valAx>
        <c:axId val="249189248"/>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75000"/>
                  </a:schemeClr>
                </a:solidFill>
                <a:latin typeface="+mn-lt"/>
                <a:ea typeface="+mn-ea"/>
                <a:cs typeface="+mn-cs"/>
              </a:defRPr>
            </a:pPr>
            <a:endParaRPr lang="en-US"/>
          </a:p>
        </c:txPr>
        <c:crossAx val="249188856"/>
        <c:crosses val="autoZero"/>
        <c:crossBetween val="between"/>
        <c:majorUnit val="20"/>
        <c:minorUnit val="5"/>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75000"/>
                  </a:schemeClr>
                </a:solidFill>
                <a:latin typeface="+mj-lt"/>
                <a:ea typeface="+mj-ea"/>
                <a:cs typeface="+mj-cs"/>
              </a:defRPr>
            </a:pPr>
            <a:r>
              <a:rPr lang="en-CA">
                <a:solidFill>
                  <a:schemeClr val="tx1">
                    <a:lumMod val="75000"/>
                  </a:schemeClr>
                </a:solidFill>
              </a:rPr>
              <a:t>Educational and Peer Support</a:t>
            </a:r>
          </a:p>
        </c:rich>
      </c:tx>
      <c:layout>
        <c:manualLayout>
          <c:xMode val="edge"/>
          <c:yMode val="edge"/>
          <c:x val="0.27096119961748971"/>
          <c:y val="6.3492063492063492E-3"/>
        </c:manualLayout>
      </c:layout>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75000"/>
                </a:schemeClr>
              </a:solidFill>
              <a:latin typeface="+mj-lt"/>
              <a:ea typeface="+mj-ea"/>
              <a:cs typeface="+mj-cs"/>
            </a:defRPr>
          </a:pPr>
          <a:endParaRPr lang="en-US"/>
        </a:p>
      </c:txPr>
    </c:title>
    <c:autoTitleDeleted val="0"/>
    <c:plotArea>
      <c:layout/>
      <c:barChart>
        <c:barDir val="col"/>
        <c:grouping val="clustered"/>
        <c:varyColors val="0"/>
        <c:ser>
          <c:idx val="0"/>
          <c:order val="0"/>
          <c:tx>
            <c:strRef>
              <c:f>total!$K$4</c:f>
              <c:strCache>
                <c:ptCount val="1"/>
                <c:pt idx="0">
                  <c:v>A Healthcare Provider (n=15)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total!$N$3:$O$3</c:f>
              <c:strCache>
                <c:ptCount val="2"/>
                <c:pt idx="0">
                  <c:v>Support groups (online chats or in-person) with other youth and young adults with similar health needs</c:v>
                </c:pt>
                <c:pt idx="1">
                  <c:v>Educational materials or websites with information on how to prepare for transition and transfers</c:v>
                </c:pt>
              </c:strCache>
            </c:strRef>
          </c:cat>
          <c:val>
            <c:numRef>
              <c:f>total!$N$4:$O$4</c:f>
              <c:numCache>
                <c:formatCode>0</c:formatCode>
                <c:ptCount val="2"/>
                <c:pt idx="0">
                  <c:v>73.333333333333329</c:v>
                </c:pt>
                <c:pt idx="1">
                  <c:v>73.333333333333329</c:v>
                </c:pt>
              </c:numCache>
            </c:numRef>
          </c:val>
          <c:extLst xmlns:c16r2="http://schemas.microsoft.com/office/drawing/2015/06/chart">
            <c:ext xmlns:c16="http://schemas.microsoft.com/office/drawing/2014/chart" uri="{C3380CC4-5D6E-409C-BE32-E72D297353CC}">
              <c16:uniqueId val="{00000000-9B2A-4CE2-952F-A1C2DD8F7211}"/>
            </c:ext>
          </c:extLst>
        </c:ser>
        <c:ser>
          <c:idx val="1"/>
          <c:order val="1"/>
          <c:tx>
            <c:strRef>
              <c:f>total!$K$5</c:f>
              <c:strCache>
                <c:ptCount val="1"/>
                <c:pt idx="0">
                  <c:v>A Parent/Caregiver (n=17)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total!$N$3:$O$3</c:f>
              <c:strCache>
                <c:ptCount val="2"/>
                <c:pt idx="0">
                  <c:v>Support groups (online chats or in-person) with other youth and young adults with similar health needs</c:v>
                </c:pt>
                <c:pt idx="1">
                  <c:v>Educational materials or websites with information on how to prepare for transition and transfers</c:v>
                </c:pt>
              </c:strCache>
            </c:strRef>
          </c:cat>
          <c:val>
            <c:numRef>
              <c:f>total!$N$5:$O$5</c:f>
              <c:numCache>
                <c:formatCode>0</c:formatCode>
                <c:ptCount val="2"/>
                <c:pt idx="0">
                  <c:v>41.17647058823529</c:v>
                </c:pt>
                <c:pt idx="1">
                  <c:v>70.588235294117652</c:v>
                </c:pt>
              </c:numCache>
            </c:numRef>
          </c:val>
          <c:extLst xmlns:c16r2="http://schemas.microsoft.com/office/drawing/2015/06/chart">
            <c:ext xmlns:c16="http://schemas.microsoft.com/office/drawing/2014/chart" uri="{C3380CC4-5D6E-409C-BE32-E72D297353CC}">
              <c16:uniqueId val="{00000001-9B2A-4CE2-952F-A1C2DD8F7211}"/>
            </c:ext>
          </c:extLst>
        </c:ser>
        <c:ser>
          <c:idx val="2"/>
          <c:order val="2"/>
          <c:tx>
            <c:strRef>
              <c:f>total!$K$6</c:f>
              <c:strCache>
                <c:ptCount val="1"/>
                <c:pt idx="0">
                  <c:v>Over 18 (already transferred to the adult healthcare system) (n=12)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total!$N$3:$O$3</c:f>
              <c:strCache>
                <c:ptCount val="2"/>
                <c:pt idx="0">
                  <c:v>Support groups (online chats or in-person) with other youth and young adults with similar health needs</c:v>
                </c:pt>
                <c:pt idx="1">
                  <c:v>Educational materials or websites with information on how to prepare for transition and transfers</c:v>
                </c:pt>
              </c:strCache>
            </c:strRef>
          </c:cat>
          <c:val>
            <c:numRef>
              <c:f>total!$N$6:$O$6</c:f>
              <c:numCache>
                <c:formatCode>0</c:formatCode>
                <c:ptCount val="2"/>
                <c:pt idx="0">
                  <c:v>50</c:v>
                </c:pt>
                <c:pt idx="1">
                  <c:v>50</c:v>
                </c:pt>
              </c:numCache>
            </c:numRef>
          </c:val>
          <c:extLst xmlns:c16r2="http://schemas.microsoft.com/office/drawing/2015/06/chart">
            <c:ext xmlns:c16="http://schemas.microsoft.com/office/drawing/2014/chart" uri="{C3380CC4-5D6E-409C-BE32-E72D297353CC}">
              <c16:uniqueId val="{00000002-9B2A-4CE2-952F-A1C2DD8F7211}"/>
            </c:ext>
          </c:extLst>
        </c:ser>
        <c:ser>
          <c:idx val="3"/>
          <c:order val="3"/>
          <c:tx>
            <c:strRef>
              <c:f>total!$K$7</c:f>
              <c:strCache>
                <c:ptCount val="1"/>
                <c:pt idx="0">
                  <c:v>Under 18 (have not transferred to the adult healthcare system) (n=5)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total!$N$3:$O$3</c:f>
              <c:strCache>
                <c:ptCount val="2"/>
                <c:pt idx="0">
                  <c:v>Support groups (online chats or in-person) with other youth and young adults with similar health needs</c:v>
                </c:pt>
                <c:pt idx="1">
                  <c:v>Educational materials or websites with information on how to prepare for transition and transfers</c:v>
                </c:pt>
              </c:strCache>
            </c:strRef>
          </c:cat>
          <c:val>
            <c:numRef>
              <c:f>total!$N$7:$O$7</c:f>
              <c:numCache>
                <c:formatCode>0</c:formatCode>
                <c:ptCount val="2"/>
                <c:pt idx="0">
                  <c:v>60</c:v>
                </c:pt>
                <c:pt idx="1">
                  <c:v>20</c:v>
                </c:pt>
              </c:numCache>
            </c:numRef>
          </c:val>
          <c:extLst xmlns:c16r2="http://schemas.microsoft.com/office/drawing/2015/06/chart">
            <c:ext xmlns:c16="http://schemas.microsoft.com/office/drawing/2014/chart" uri="{C3380CC4-5D6E-409C-BE32-E72D297353CC}">
              <c16:uniqueId val="{00000003-9B2A-4CE2-952F-A1C2DD8F7211}"/>
            </c:ext>
          </c:extLst>
        </c:ser>
        <c:dLbls>
          <c:showLegendKey val="0"/>
          <c:showVal val="0"/>
          <c:showCatName val="0"/>
          <c:showSerName val="0"/>
          <c:showPercent val="0"/>
          <c:showBubbleSize val="0"/>
        </c:dLbls>
        <c:gapWidth val="199"/>
        <c:axId val="249190424"/>
        <c:axId val="249190816"/>
      </c:barChart>
      <c:catAx>
        <c:axId val="24919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none" spc="0" normalizeH="0" baseline="0">
                <a:solidFill>
                  <a:schemeClr val="tx1">
                    <a:lumMod val="75000"/>
                  </a:schemeClr>
                </a:solidFill>
                <a:latin typeface="+mn-lt"/>
                <a:ea typeface="+mn-ea"/>
                <a:cs typeface="+mn-cs"/>
              </a:defRPr>
            </a:pPr>
            <a:endParaRPr lang="en-US"/>
          </a:p>
        </c:txPr>
        <c:crossAx val="249190816"/>
        <c:crosses val="autoZero"/>
        <c:auto val="1"/>
        <c:lblAlgn val="ctr"/>
        <c:lblOffset val="100"/>
        <c:noMultiLvlLbl val="0"/>
      </c:catAx>
      <c:valAx>
        <c:axId val="249190816"/>
        <c:scaling>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75000"/>
                  </a:schemeClr>
                </a:solidFill>
                <a:latin typeface="+mn-lt"/>
                <a:ea typeface="+mn-ea"/>
                <a:cs typeface="+mn-cs"/>
              </a:defRPr>
            </a:pPr>
            <a:endParaRPr lang="en-US"/>
          </a:p>
        </c:txPr>
        <c:crossAx val="249190424"/>
        <c:crosses val="autoZero"/>
        <c:crossBetween val="between"/>
        <c:majorUnit val="20"/>
        <c:minorUnit val="5"/>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Sheet11!$B$1</c:f>
              <c:strCache>
                <c:ptCount val="1"/>
                <c:pt idx="0">
                  <c:v>Male</c:v>
                </c:pt>
              </c:strCache>
            </c:strRef>
          </c:tx>
          <c:invertIfNegative val="0"/>
          <c:dLbls>
            <c:spPr>
              <a:noFill/>
              <a:ln>
                <a:noFill/>
              </a:ln>
              <a:effectLst/>
            </c:spPr>
            <c:txPr>
              <a:bodyPr/>
              <a:lstStyle/>
              <a:p>
                <a:pPr>
                  <a:defRPr lang="en-CA"/>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Sheet11!$A$2:$A$13</c:f>
              <c:strCache>
                <c:ptCount val="12"/>
                <c:pt idx="0">
                  <c:v>Asthma</c:v>
                </c:pt>
                <c:pt idx="1">
                  <c:v>Cystic Fibrosis</c:v>
                </c:pt>
                <c:pt idx="2">
                  <c:v>Cerebral Palsy</c:v>
                </c:pt>
                <c:pt idx="3">
                  <c:v>Epilepsy</c:v>
                </c:pt>
                <c:pt idx="4">
                  <c:v>Other</c:v>
                </c:pt>
                <c:pt idx="5">
                  <c:v>Blood Dis. </c:v>
                </c:pt>
                <c:pt idx="6">
                  <c:v>Cardiac</c:v>
                </c:pt>
                <c:pt idx="7">
                  <c:v>Mental Health</c:v>
                </c:pt>
                <c:pt idx="8">
                  <c:v>Diabetes</c:v>
                </c:pt>
                <c:pt idx="9">
                  <c:v>Cancer</c:v>
                </c:pt>
                <c:pt idx="10">
                  <c:v>IBD</c:v>
                </c:pt>
                <c:pt idx="11">
                  <c:v>Eating Dis. </c:v>
                </c:pt>
              </c:strCache>
            </c:strRef>
          </c:cat>
          <c:val>
            <c:numRef>
              <c:f>Sheet11!$B$2:$B$13</c:f>
              <c:numCache>
                <c:formatCode>###0</c:formatCode>
                <c:ptCount val="12"/>
                <c:pt idx="0">
                  <c:v>4</c:v>
                </c:pt>
                <c:pt idx="1">
                  <c:v>4</c:v>
                </c:pt>
                <c:pt idx="2">
                  <c:v>6</c:v>
                </c:pt>
                <c:pt idx="3">
                  <c:v>3</c:v>
                </c:pt>
                <c:pt idx="4">
                  <c:v>5</c:v>
                </c:pt>
                <c:pt idx="5">
                  <c:v>9</c:v>
                </c:pt>
                <c:pt idx="6">
                  <c:v>11</c:v>
                </c:pt>
                <c:pt idx="7">
                  <c:v>5</c:v>
                </c:pt>
                <c:pt idx="8">
                  <c:v>16</c:v>
                </c:pt>
                <c:pt idx="9">
                  <c:v>31</c:v>
                </c:pt>
                <c:pt idx="10">
                  <c:v>34</c:v>
                </c:pt>
                <c:pt idx="11">
                  <c:v>6</c:v>
                </c:pt>
              </c:numCache>
            </c:numRef>
          </c:val>
          <c:extLst xmlns:c16r2="http://schemas.microsoft.com/office/drawing/2015/06/chart">
            <c:ext xmlns:c16="http://schemas.microsoft.com/office/drawing/2014/chart" uri="{C3380CC4-5D6E-409C-BE32-E72D297353CC}">
              <c16:uniqueId val="{00000000-E9EE-43A5-9B06-173139CC300A}"/>
            </c:ext>
          </c:extLst>
        </c:ser>
        <c:ser>
          <c:idx val="1"/>
          <c:order val="1"/>
          <c:tx>
            <c:strRef>
              <c:f>Sheet11!$C$1</c:f>
              <c:strCache>
                <c:ptCount val="1"/>
                <c:pt idx="0">
                  <c:v>Female</c:v>
                </c:pt>
              </c:strCache>
            </c:strRef>
          </c:tx>
          <c:invertIfNegative val="0"/>
          <c:dLbls>
            <c:spPr>
              <a:noFill/>
              <a:ln>
                <a:noFill/>
              </a:ln>
              <a:effectLst/>
            </c:spPr>
            <c:txPr>
              <a:bodyPr/>
              <a:lstStyle/>
              <a:p>
                <a:pPr>
                  <a:defRPr lang="en-CA"/>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Sheet11!$A$2:$A$13</c:f>
              <c:strCache>
                <c:ptCount val="12"/>
                <c:pt idx="0">
                  <c:v>Asthma</c:v>
                </c:pt>
                <c:pt idx="1">
                  <c:v>Cystic Fibrosis</c:v>
                </c:pt>
                <c:pt idx="2">
                  <c:v>Cerebral Palsy</c:v>
                </c:pt>
                <c:pt idx="3">
                  <c:v>Epilepsy</c:v>
                </c:pt>
                <c:pt idx="4">
                  <c:v>Other</c:v>
                </c:pt>
                <c:pt idx="5">
                  <c:v>Blood Dis. </c:v>
                </c:pt>
                <c:pt idx="6">
                  <c:v>Cardiac</c:v>
                </c:pt>
                <c:pt idx="7">
                  <c:v>Mental Health</c:v>
                </c:pt>
                <c:pt idx="8">
                  <c:v>Diabetes</c:v>
                </c:pt>
                <c:pt idx="9">
                  <c:v>Cancer</c:v>
                </c:pt>
                <c:pt idx="10">
                  <c:v>IBD</c:v>
                </c:pt>
                <c:pt idx="11">
                  <c:v>Eating Dis. </c:v>
                </c:pt>
              </c:strCache>
            </c:strRef>
          </c:cat>
          <c:val>
            <c:numRef>
              <c:f>Sheet11!$C$2:$C$13</c:f>
              <c:numCache>
                <c:formatCode>###0</c:formatCode>
                <c:ptCount val="12"/>
                <c:pt idx="0">
                  <c:v>2</c:v>
                </c:pt>
                <c:pt idx="1">
                  <c:v>3</c:v>
                </c:pt>
                <c:pt idx="2">
                  <c:v>4</c:v>
                </c:pt>
                <c:pt idx="3">
                  <c:v>7</c:v>
                </c:pt>
                <c:pt idx="4">
                  <c:v>5</c:v>
                </c:pt>
                <c:pt idx="5">
                  <c:v>4</c:v>
                </c:pt>
                <c:pt idx="6">
                  <c:v>11</c:v>
                </c:pt>
                <c:pt idx="7">
                  <c:v>18</c:v>
                </c:pt>
                <c:pt idx="8">
                  <c:v>15</c:v>
                </c:pt>
                <c:pt idx="9">
                  <c:v>24</c:v>
                </c:pt>
                <c:pt idx="10">
                  <c:v>37</c:v>
                </c:pt>
                <c:pt idx="11">
                  <c:v>72</c:v>
                </c:pt>
              </c:numCache>
            </c:numRef>
          </c:val>
          <c:extLst xmlns:c16r2="http://schemas.microsoft.com/office/drawing/2015/06/chart">
            <c:ext xmlns:c16="http://schemas.microsoft.com/office/drawing/2014/chart" uri="{C3380CC4-5D6E-409C-BE32-E72D297353CC}">
              <c16:uniqueId val="{00000001-E9EE-43A5-9B06-173139CC300A}"/>
            </c:ext>
          </c:extLst>
        </c:ser>
        <c:dLbls>
          <c:showLegendKey val="0"/>
          <c:showVal val="0"/>
          <c:showCatName val="0"/>
          <c:showSerName val="0"/>
          <c:showPercent val="0"/>
          <c:showBubbleSize val="0"/>
        </c:dLbls>
        <c:gapWidth val="150"/>
        <c:overlap val="100"/>
        <c:axId val="250191232"/>
        <c:axId val="250191624"/>
      </c:barChart>
      <c:catAx>
        <c:axId val="250191232"/>
        <c:scaling>
          <c:orientation val="minMax"/>
        </c:scaling>
        <c:delete val="0"/>
        <c:axPos val="l"/>
        <c:numFmt formatCode="General" sourceLinked="0"/>
        <c:majorTickMark val="out"/>
        <c:minorTickMark val="none"/>
        <c:tickLblPos val="nextTo"/>
        <c:txPr>
          <a:bodyPr/>
          <a:lstStyle/>
          <a:p>
            <a:pPr>
              <a:defRPr lang="en-CA">
                <a:solidFill>
                  <a:schemeClr val="tx1">
                    <a:lumMod val="65000"/>
                    <a:lumOff val="35000"/>
                  </a:schemeClr>
                </a:solidFill>
              </a:defRPr>
            </a:pPr>
            <a:endParaRPr lang="en-US"/>
          </a:p>
        </c:txPr>
        <c:crossAx val="250191624"/>
        <c:crosses val="autoZero"/>
        <c:auto val="1"/>
        <c:lblAlgn val="ctr"/>
        <c:lblOffset val="100"/>
        <c:noMultiLvlLbl val="0"/>
      </c:catAx>
      <c:valAx>
        <c:axId val="250191624"/>
        <c:scaling>
          <c:orientation val="minMax"/>
        </c:scaling>
        <c:delete val="0"/>
        <c:axPos val="b"/>
        <c:majorGridlines/>
        <c:title>
          <c:tx>
            <c:rich>
              <a:bodyPr/>
              <a:lstStyle/>
              <a:p>
                <a:pPr>
                  <a:defRPr sz="2000">
                    <a:latin typeface="+mn-lt"/>
                  </a:defRPr>
                </a:pPr>
                <a:r>
                  <a:rPr lang="en-US" sz="2000" b="0" i="0" kern="1200" spc="0" baseline="0" dirty="0">
                    <a:ln>
                      <a:noFill/>
                    </a:ln>
                    <a:solidFill>
                      <a:srgbClr val="595959"/>
                    </a:solidFill>
                    <a:effectLst/>
                    <a:latin typeface="+mn-lt"/>
                    <a:ea typeface="+mn-ea"/>
                    <a:cs typeface="+mn-cs"/>
                  </a:rPr>
                  <a:t>Number of Participants</a:t>
                </a:r>
                <a:endParaRPr lang="en-CA" sz="2000" dirty="0">
                  <a:effectLst/>
                  <a:latin typeface="+mn-lt"/>
                </a:endParaRPr>
              </a:p>
            </c:rich>
          </c:tx>
          <c:layout>
            <c:manualLayout>
              <c:xMode val="edge"/>
              <c:yMode val="edge"/>
              <c:x val="0.37750048312288803"/>
              <c:y val="0.85701958274618961"/>
            </c:manualLayout>
          </c:layout>
          <c:overlay val="0"/>
        </c:title>
        <c:numFmt formatCode="###0" sourceLinked="1"/>
        <c:majorTickMark val="out"/>
        <c:minorTickMark val="none"/>
        <c:tickLblPos val="nextTo"/>
        <c:txPr>
          <a:bodyPr/>
          <a:lstStyle/>
          <a:p>
            <a:pPr>
              <a:defRPr lang="en-CA">
                <a:solidFill>
                  <a:schemeClr val="tx1">
                    <a:lumMod val="65000"/>
                    <a:lumOff val="35000"/>
                  </a:schemeClr>
                </a:solidFill>
              </a:defRPr>
            </a:pPr>
            <a:endParaRPr lang="en-US"/>
          </a:p>
        </c:txPr>
        <c:crossAx val="250191232"/>
        <c:crosses val="autoZero"/>
        <c:crossBetween val="between"/>
      </c:valAx>
    </c:plotArea>
    <c:legend>
      <c:legendPos val="b"/>
      <c:layout>
        <c:manualLayout>
          <c:xMode val="edge"/>
          <c:yMode val="edge"/>
          <c:x val="0.73474634702393438"/>
          <c:y val="0.85571039925527836"/>
          <c:w val="0.25004667029727301"/>
          <c:h val="6.738310977459476E-2"/>
        </c:manualLayout>
      </c:layout>
      <c:overlay val="0"/>
      <c:txPr>
        <a:bodyPr/>
        <a:lstStyle/>
        <a:p>
          <a:pPr>
            <a:defRPr lang="en-CA" sz="2000">
              <a:solidFill>
                <a:schemeClr val="tx1">
                  <a:lumMod val="65000"/>
                  <a:lumOff val="35000"/>
                </a:schemeClr>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Sheet1!$B$27:$B$28</c:f>
              <c:strCache>
                <c:ptCount val="2"/>
                <c:pt idx="1">
                  <c:v>Original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Sheet1!$A$29:$A$30</c:f>
              <c:strCache>
                <c:ptCount val="2"/>
                <c:pt idx="0">
                  <c:v>male</c:v>
                </c:pt>
                <c:pt idx="1">
                  <c:v>female</c:v>
                </c:pt>
              </c:strCache>
            </c:strRef>
          </c:cat>
          <c:val>
            <c:numRef>
              <c:f>Sheet1!$B$29:$B$30</c:f>
              <c:numCache>
                <c:formatCode>General</c:formatCode>
                <c:ptCount val="2"/>
                <c:pt idx="0">
                  <c:v>134</c:v>
                </c:pt>
                <c:pt idx="1">
                  <c:v>202</c:v>
                </c:pt>
              </c:numCache>
            </c:numRef>
          </c:val>
          <c:extLst xmlns:c16r2="http://schemas.microsoft.com/office/drawing/2015/06/chart">
            <c:ext xmlns:c16="http://schemas.microsoft.com/office/drawing/2014/chart" uri="{C3380CC4-5D6E-409C-BE32-E72D297353CC}">
              <c16:uniqueId val="{00000000-574E-45FA-B117-BE9CA8C189F0}"/>
            </c:ext>
          </c:extLst>
        </c:ser>
        <c:ser>
          <c:idx val="1"/>
          <c:order val="1"/>
          <c:tx>
            <c:strRef>
              <c:f>Sheet1!$C$27:$C$28</c:f>
              <c:strCache>
                <c:ptCount val="2"/>
                <c:pt idx="1">
                  <c:v>Validation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Sheet1!$A$29:$A$30</c:f>
              <c:strCache>
                <c:ptCount val="2"/>
                <c:pt idx="0">
                  <c:v>male</c:v>
                </c:pt>
                <c:pt idx="1">
                  <c:v>female</c:v>
                </c:pt>
              </c:strCache>
            </c:strRef>
          </c:cat>
          <c:val>
            <c:numRef>
              <c:f>Sheet1!$C$29:$C$30</c:f>
              <c:numCache>
                <c:formatCode>General</c:formatCode>
                <c:ptCount val="2"/>
                <c:pt idx="0">
                  <c:v>148</c:v>
                </c:pt>
                <c:pt idx="1">
                  <c:v>156</c:v>
                </c:pt>
              </c:numCache>
            </c:numRef>
          </c:val>
          <c:extLst xmlns:c16r2="http://schemas.microsoft.com/office/drawing/2015/06/chart">
            <c:ext xmlns:c16="http://schemas.microsoft.com/office/drawing/2014/chart" uri="{C3380CC4-5D6E-409C-BE32-E72D297353CC}">
              <c16:uniqueId val="{00000001-574E-45FA-B117-BE9CA8C189F0}"/>
            </c:ext>
          </c:extLst>
        </c:ser>
        <c:dLbls>
          <c:dLblPos val="outEnd"/>
          <c:showLegendKey val="0"/>
          <c:showVal val="1"/>
          <c:showCatName val="0"/>
          <c:showSerName val="0"/>
          <c:showPercent val="0"/>
          <c:showBubbleSize val="0"/>
        </c:dLbls>
        <c:gapWidth val="219"/>
        <c:overlap val="-27"/>
        <c:axId val="250192408"/>
        <c:axId val="250192800"/>
      </c:barChart>
      <c:catAx>
        <c:axId val="25019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en-US"/>
          </a:p>
        </c:txPr>
        <c:crossAx val="250192800"/>
        <c:crosses val="autoZero"/>
        <c:auto val="1"/>
        <c:lblAlgn val="ctr"/>
        <c:lblOffset val="100"/>
        <c:noMultiLvlLbl val="0"/>
      </c:catAx>
      <c:valAx>
        <c:axId val="250192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r>
                  <a:rPr lang="en-CA" sz="2500" dirty="0"/>
                  <a:t>Number of Participants</a:t>
                </a:r>
              </a:p>
            </c:rich>
          </c:tx>
          <c:layout>
            <c:manualLayout>
              <c:xMode val="edge"/>
              <c:yMode val="edge"/>
              <c:x val="6.0987234459420198E-3"/>
              <c:y val="0.21242811413649665"/>
            </c:manualLayout>
          </c:layout>
          <c:overlay val="0"/>
          <c:spPr>
            <a:noFill/>
            <a:ln>
              <a:noFill/>
            </a:ln>
            <a:effectLst/>
          </c:spPr>
          <c:txPr>
            <a:bodyPr rot="-54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50192408"/>
        <c:crosses val="autoZero"/>
        <c:crossBetween val="between"/>
      </c:valAx>
      <c:spPr>
        <a:noFill/>
        <a:ln>
          <a:noFill/>
        </a:ln>
        <a:effectLst/>
      </c:spPr>
    </c:plotArea>
    <c:legend>
      <c:legendPos val="t"/>
      <c:layout>
        <c:manualLayout>
          <c:xMode val="edge"/>
          <c:yMode val="edge"/>
          <c:x val="0.33321900227765711"/>
          <c:y val="2.2966504869682665E-2"/>
          <c:w val="0.38235178301222195"/>
          <c:h val="8.3155224035944289E-2"/>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Sheet1!$B$14</c:f>
              <c:strCache>
                <c:ptCount val="1"/>
                <c:pt idx="0">
                  <c:v>Original</c:v>
                </c:pt>
              </c:strCache>
            </c:strRef>
          </c:tx>
          <c:spPr>
            <a:ln w="28575" cap="rnd">
              <a:solidFill>
                <a:schemeClr val="accent1"/>
              </a:solidFill>
              <a:round/>
            </a:ln>
            <a:effectLst/>
          </c:spPr>
          <c:marker>
            <c:symbol val="none"/>
          </c:marker>
          <c:cat>
            <c:strRef>
              <c:f>Sheet1!$A$15:$A$22</c:f>
              <c:strCache>
                <c:ptCount val="8"/>
                <c:pt idx="0">
                  <c:v>12 yr</c:v>
                </c:pt>
                <c:pt idx="1">
                  <c:v>13 yr</c:v>
                </c:pt>
                <c:pt idx="2">
                  <c:v>14 yr</c:v>
                </c:pt>
                <c:pt idx="3">
                  <c:v>15 yr</c:v>
                </c:pt>
                <c:pt idx="4">
                  <c:v>16 yr</c:v>
                </c:pt>
                <c:pt idx="5">
                  <c:v>17 yr</c:v>
                </c:pt>
                <c:pt idx="6">
                  <c:v>18 yr</c:v>
                </c:pt>
                <c:pt idx="7">
                  <c:v>19 yr+</c:v>
                </c:pt>
              </c:strCache>
            </c:strRef>
          </c:cat>
          <c:val>
            <c:numRef>
              <c:f>Sheet1!$B$15:$B$22</c:f>
              <c:numCache>
                <c:formatCode>General</c:formatCode>
                <c:ptCount val="8"/>
                <c:pt idx="0">
                  <c:v>26</c:v>
                </c:pt>
                <c:pt idx="1">
                  <c:v>44</c:v>
                </c:pt>
                <c:pt idx="2">
                  <c:v>46</c:v>
                </c:pt>
                <c:pt idx="3">
                  <c:v>67</c:v>
                </c:pt>
                <c:pt idx="4">
                  <c:v>81</c:v>
                </c:pt>
                <c:pt idx="5">
                  <c:v>59</c:v>
                </c:pt>
                <c:pt idx="6">
                  <c:v>13</c:v>
                </c:pt>
                <c:pt idx="7">
                  <c:v>0</c:v>
                </c:pt>
              </c:numCache>
            </c:numRef>
          </c:val>
          <c:smooth val="0"/>
          <c:extLst xmlns:c16r2="http://schemas.microsoft.com/office/drawing/2015/06/chart">
            <c:ext xmlns:c16="http://schemas.microsoft.com/office/drawing/2014/chart" uri="{C3380CC4-5D6E-409C-BE32-E72D297353CC}">
              <c16:uniqueId val="{00000000-EAD6-4CEA-A020-BA2EE2C83BA0}"/>
            </c:ext>
          </c:extLst>
        </c:ser>
        <c:ser>
          <c:idx val="1"/>
          <c:order val="1"/>
          <c:tx>
            <c:strRef>
              <c:f>Sheet1!$C$14</c:f>
              <c:strCache>
                <c:ptCount val="1"/>
                <c:pt idx="0">
                  <c:v>Validation</c:v>
                </c:pt>
              </c:strCache>
            </c:strRef>
          </c:tx>
          <c:spPr>
            <a:ln w="28575" cap="rnd">
              <a:solidFill>
                <a:schemeClr val="accent2"/>
              </a:solidFill>
              <a:round/>
            </a:ln>
            <a:effectLst/>
          </c:spPr>
          <c:marker>
            <c:symbol val="none"/>
          </c:marker>
          <c:cat>
            <c:strRef>
              <c:f>Sheet1!$A$15:$A$22</c:f>
              <c:strCache>
                <c:ptCount val="8"/>
                <c:pt idx="0">
                  <c:v>12 yr</c:v>
                </c:pt>
                <c:pt idx="1">
                  <c:v>13 yr</c:v>
                </c:pt>
                <c:pt idx="2">
                  <c:v>14 yr</c:v>
                </c:pt>
                <c:pt idx="3">
                  <c:v>15 yr</c:v>
                </c:pt>
                <c:pt idx="4">
                  <c:v>16 yr</c:v>
                </c:pt>
                <c:pt idx="5">
                  <c:v>17 yr</c:v>
                </c:pt>
                <c:pt idx="6">
                  <c:v>18 yr</c:v>
                </c:pt>
                <c:pt idx="7">
                  <c:v>19 yr+</c:v>
                </c:pt>
              </c:strCache>
            </c:strRef>
          </c:cat>
          <c:val>
            <c:numRef>
              <c:f>Sheet1!$C$15:$C$22</c:f>
              <c:numCache>
                <c:formatCode>General</c:formatCode>
                <c:ptCount val="8"/>
                <c:pt idx="0">
                  <c:v>15</c:v>
                </c:pt>
                <c:pt idx="1">
                  <c:v>23</c:v>
                </c:pt>
                <c:pt idx="2">
                  <c:v>26</c:v>
                </c:pt>
                <c:pt idx="3">
                  <c:v>37</c:v>
                </c:pt>
                <c:pt idx="4">
                  <c:v>51</c:v>
                </c:pt>
                <c:pt idx="5">
                  <c:v>90</c:v>
                </c:pt>
                <c:pt idx="6">
                  <c:v>36</c:v>
                </c:pt>
                <c:pt idx="7">
                  <c:v>22</c:v>
                </c:pt>
              </c:numCache>
            </c:numRef>
          </c:val>
          <c:smooth val="0"/>
          <c:extLst xmlns:c16r2="http://schemas.microsoft.com/office/drawing/2015/06/chart">
            <c:ext xmlns:c16="http://schemas.microsoft.com/office/drawing/2014/chart" uri="{C3380CC4-5D6E-409C-BE32-E72D297353CC}">
              <c16:uniqueId val="{00000001-EAD6-4CEA-A020-BA2EE2C83BA0}"/>
            </c:ext>
          </c:extLst>
        </c:ser>
        <c:dLbls>
          <c:showLegendKey val="0"/>
          <c:showVal val="0"/>
          <c:showCatName val="0"/>
          <c:showSerName val="0"/>
          <c:showPercent val="0"/>
          <c:showBubbleSize val="0"/>
        </c:dLbls>
        <c:smooth val="0"/>
        <c:axId val="251779480"/>
        <c:axId val="251779872"/>
      </c:lineChart>
      <c:catAx>
        <c:axId val="25177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51779872"/>
        <c:crosses val="autoZero"/>
        <c:auto val="1"/>
        <c:lblAlgn val="ctr"/>
        <c:lblOffset val="100"/>
        <c:noMultiLvlLbl val="0"/>
      </c:catAx>
      <c:valAx>
        <c:axId val="25177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517794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Original</c:v>
                </c:pt>
              </c:strCache>
            </c:strRef>
          </c:tx>
          <c:spPr>
            <a:ln w="28575" cap="rnd">
              <a:solidFill>
                <a:schemeClr val="accent1"/>
              </a:solidFill>
              <a:round/>
            </a:ln>
            <a:effectLst/>
          </c:spPr>
          <c:marker>
            <c:symbol val="none"/>
          </c:marker>
          <c:dLbls>
            <c:spPr>
              <a:noFill/>
              <a:ln>
                <a:noFill/>
              </a:ln>
              <a:effectLst/>
            </c:spPr>
            <c:txPr>
              <a:bodyPr rot="0" spcFirstLastPara="1" vertOverflow="overflow" horzOverflow="overflow" vert="horz" wrap="square" tIns="504000" anchor="ctr" anchorCtr="1">
                <a:noAutofit/>
              </a:bodyPr>
              <a:lstStyle/>
              <a:p>
                <a:pPr>
                  <a:defRPr sz="2000" b="0" i="0" u="none" strike="noStrike" kern="1200" baseline="0">
                    <a:solidFill>
                      <a:schemeClr val="tx1">
                        <a:lumMod val="65000"/>
                        <a:lumOff val="3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Sheet1!$A$3:$A$10</c:f>
              <c:strCache>
                <c:ptCount val="8"/>
                <c:pt idx="0">
                  <c:v>12 yr</c:v>
                </c:pt>
                <c:pt idx="1">
                  <c:v>13 yr</c:v>
                </c:pt>
                <c:pt idx="2">
                  <c:v>14 yr</c:v>
                </c:pt>
                <c:pt idx="3">
                  <c:v>15 yr</c:v>
                </c:pt>
                <c:pt idx="4">
                  <c:v>16 yr</c:v>
                </c:pt>
                <c:pt idx="5">
                  <c:v>17 yr</c:v>
                </c:pt>
                <c:pt idx="6">
                  <c:v>18 yr</c:v>
                </c:pt>
                <c:pt idx="7">
                  <c:v>19 yr+</c:v>
                </c:pt>
              </c:strCache>
            </c:strRef>
          </c:cat>
          <c:val>
            <c:numRef>
              <c:f>Sheet1!$B$3:$B$10</c:f>
              <c:numCache>
                <c:formatCode>General</c:formatCode>
                <c:ptCount val="8"/>
                <c:pt idx="0">
                  <c:v>49</c:v>
                </c:pt>
                <c:pt idx="1">
                  <c:v>44</c:v>
                </c:pt>
                <c:pt idx="2">
                  <c:v>49</c:v>
                </c:pt>
                <c:pt idx="3">
                  <c:v>56</c:v>
                </c:pt>
                <c:pt idx="4">
                  <c:v>60</c:v>
                </c:pt>
                <c:pt idx="5">
                  <c:v>63</c:v>
                </c:pt>
                <c:pt idx="6">
                  <c:v>63</c:v>
                </c:pt>
              </c:numCache>
            </c:numRef>
          </c:val>
          <c:smooth val="0"/>
          <c:extLst xmlns:c16r2="http://schemas.microsoft.com/office/drawing/2015/06/chart">
            <c:ext xmlns:c16="http://schemas.microsoft.com/office/drawing/2014/chart" uri="{C3380CC4-5D6E-409C-BE32-E72D297353CC}">
              <c16:uniqueId val="{00000000-2CBA-4E3B-95BD-62F11D75F223}"/>
            </c:ext>
          </c:extLst>
        </c:ser>
        <c:ser>
          <c:idx val="1"/>
          <c:order val="1"/>
          <c:tx>
            <c:strRef>
              <c:f>Sheet1!$C$2</c:f>
              <c:strCache>
                <c:ptCount val="1"/>
                <c:pt idx="0">
                  <c:v>Validation</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Sheet1!$A$3:$A$10</c:f>
              <c:strCache>
                <c:ptCount val="8"/>
                <c:pt idx="0">
                  <c:v>12 yr</c:v>
                </c:pt>
                <c:pt idx="1">
                  <c:v>13 yr</c:v>
                </c:pt>
                <c:pt idx="2">
                  <c:v>14 yr</c:v>
                </c:pt>
                <c:pt idx="3">
                  <c:v>15 yr</c:v>
                </c:pt>
                <c:pt idx="4">
                  <c:v>16 yr</c:v>
                </c:pt>
                <c:pt idx="5">
                  <c:v>17 yr</c:v>
                </c:pt>
                <c:pt idx="6">
                  <c:v>18 yr</c:v>
                </c:pt>
                <c:pt idx="7">
                  <c:v>19 yr+</c:v>
                </c:pt>
              </c:strCache>
            </c:strRef>
          </c:cat>
          <c:val>
            <c:numRef>
              <c:f>Sheet1!$C$3:$C$10</c:f>
              <c:numCache>
                <c:formatCode>General</c:formatCode>
                <c:ptCount val="8"/>
                <c:pt idx="0">
                  <c:v>38</c:v>
                </c:pt>
                <c:pt idx="1">
                  <c:v>40</c:v>
                </c:pt>
                <c:pt idx="2">
                  <c:v>44</c:v>
                </c:pt>
                <c:pt idx="3">
                  <c:v>53</c:v>
                </c:pt>
                <c:pt idx="4">
                  <c:v>54</c:v>
                </c:pt>
                <c:pt idx="5">
                  <c:v>59</c:v>
                </c:pt>
                <c:pt idx="6">
                  <c:v>59</c:v>
                </c:pt>
                <c:pt idx="7">
                  <c:v>57</c:v>
                </c:pt>
              </c:numCache>
            </c:numRef>
          </c:val>
          <c:smooth val="0"/>
          <c:extLst xmlns:c16r2="http://schemas.microsoft.com/office/drawing/2015/06/chart">
            <c:ext xmlns:c16="http://schemas.microsoft.com/office/drawing/2014/chart" uri="{C3380CC4-5D6E-409C-BE32-E72D297353CC}">
              <c16:uniqueId val="{00000001-2CBA-4E3B-95BD-62F11D75F223}"/>
            </c:ext>
          </c:extLst>
        </c:ser>
        <c:dLbls>
          <c:showLegendKey val="0"/>
          <c:showVal val="1"/>
          <c:showCatName val="0"/>
          <c:showSerName val="0"/>
          <c:showPercent val="0"/>
          <c:showBubbleSize val="0"/>
        </c:dLbls>
        <c:smooth val="0"/>
        <c:axId val="251780656"/>
        <c:axId val="251781048"/>
      </c:lineChart>
      <c:catAx>
        <c:axId val="25178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51781048"/>
        <c:crosses val="autoZero"/>
        <c:auto val="1"/>
        <c:lblAlgn val="ctr"/>
        <c:lblOffset val="100"/>
        <c:noMultiLvlLbl val="0"/>
      </c:catAx>
      <c:valAx>
        <c:axId val="25178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517806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Sheet3!$B$3</c:f>
              <c:strCache>
                <c:ptCount val="1"/>
                <c:pt idx="0">
                  <c:v>Original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Sheet3!$A$4:$A$7</c:f>
              <c:strCache>
                <c:ptCount val="4"/>
                <c:pt idx="0">
                  <c:v>Definitely Disagree</c:v>
                </c:pt>
                <c:pt idx="1">
                  <c:v>Somewhat Disagree</c:v>
                </c:pt>
                <c:pt idx="2">
                  <c:v>Somewhat Agree</c:v>
                </c:pt>
                <c:pt idx="3">
                  <c:v>Definitely Agree</c:v>
                </c:pt>
              </c:strCache>
            </c:strRef>
          </c:cat>
          <c:val>
            <c:numRef>
              <c:f>Sheet3!$B$4:$B$7</c:f>
              <c:numCache>
                <c:formatCode>General</c:formatCode>
                <c:ptCount val="4"/>
                <c:pt idx="0">
                  <c:v>46</c:v>
                </c:pt>
                <c:pt idx="1">
                  <c:v>52</c:v>
                </c:pt>
                <c:pt idx="2">
                  <c:v>60</c:v>
                </c:pt>
                <c:pt idx="3">
                  <c:v>66</c:v>
                </c:pt>
              </c:numCache>
            </c:numRef>
          </c:val>
          <c:extLst xmlns:c16r2="http://schemas.microsoft.com/office/drawing/2015/06/chart">
            <c:ext xmlns:c16="http://schemas.microsoft.com/office/drawing/2014/chart" uri="{C3380CC4-5D6E-409C-BE32-E72D297353CC}">
              <c16:uniqueId val="{00000000-EE42-45C5-A4E3-28C9E141F251}"/>
            </c:ext>
          </c:extLst>
        </c:ser>
        <c:ser>
          <c:idx val="1"/>
          <c:order val="1"/>
          <c:tx>
            <c:strRef>
              <c:f>Sheet3!$C$3</c:f>
              <c:strCache>
                <c:ptCount val="1"/>
                <c:pt idx="0">
                  <c:v>Validation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Sheet3!$A$4:$A$7</c:f>
              <c:strCache>
                <c:ptCount val="4"/>
                <c:pt idx="0">
                  <c:v>Definitely Disagree</c:v>
                </c:pt>
                <c:pt idx="1">
                  <c:v>Somewhat Disagree</c:v>
                </c:pt>
                <c:pt idx="2">
                  <c:v>Somewhat Agree</c:v>
                </c:pt>
                <c:pt idx="3">
                  <c:v>Definitely Agree</c:v>
                </c:pt>
              </c:strCache>
            </c:strRef>
          </c:cat>
          <c:val>
            <c:numRef>
              <c:f>Sheet3!$C$4:$C$7</c:f>
              <c:numCache>
                <c:formatCode>General</c:formatCode>
                <c:ptCount val="4"/>
                <c:pt idx="0">
                  <c:v>38</c:v>
                </c:pt>
                <c:pt idx="1">
                  <c:v>51</c:v>
                </c:pt>
                <c:pt idx="2">
                  <c:v>57</c:v>
                </c:pt>
                <c:pt idx="3">
                  <c:v>64</c:v>
                </c:pt>
              </c:numCache>
            </c:numRef>
          </c:val>
          <c:extLst xmlns:c16r2="http://schemas.microsoft.com/office/drawing/2015/06/chart">
            <c:ext xmlns:c16="http://schemas.microsoft.com/office/drawing/2014/chart" uri="{C3380CC4-5D6E-409C-BE32-E72D297353CC}">
              <c16:uniqueId val="{00000001-EE42-45C5-A4E3-28C9E141F251}"/>
            </c:ext>
          </c:extLst>
        </c:ser>
        <c:dLbls>
          <c:dLblPos val="outEnd"/>
          <c:showLegendKey val="0"/>
          <c:showVal val="1"/>
          <c:showCatName val="0"/>
          <c:showSerName val="0"/>
          <c:showPercent val="0"/>
          <c:showBubbleSize val="0"/>
        </c:dLbls>
        <c:gapWidth val="219"/>
        <c:overlap val="-27"/>
        <c:axId val="251781832"/>
        <c:axId val="251782224"/>
      </c:barChart>
      <c:catAx>
        <c:axId val="25178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51782224"/>
        <c:crosses val="autoZero"/>
        <c:auto val="1"/>
        <c:lblAlgn val="ctr"/>
        <c:lblOffset val="100"/>
        <c:noMultiLvlLbl val="0"/>
      </c:catAx>
      <c:valAx>
        <c:axId val="251782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r>
                  <a:rPr lang="en-CA" sz="2500" dirty="0"/>
                  <a:t>Mean Score</a:t>
                </a:r>
              </a:p>
            </c:rich>
          </c:tx>
          <c:layout>
            <c:manualLayout>
              <c:xMode val="edge"/>
              <c:yMode val="edge"/>
              <c:x val="1.4914241350708856E-3"/>
              <c:y val="0.33371527596741613"/>
            </c:manualLayout>
          </c:layout>
          <c:overlay val="0"/>
          <c:spPr>
            <a:noFill/>
            <a:ln>
              <a:noFill/>
            </a:ln>
            <a:effectLst/>
          </c:spPr>
          <c:txPr>
            <a:bodyPr rot="-540000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517818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6B71BB-70C1-44DF-B8BF-F523D3002A00}" type="datetimeFigureOut">
              <a:rPr lang="en-CA" smtClean="0"/>
              <a:t>14/12/2017</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DFF2B-E26F-4A45-865B-DB5D15D074B3}" type="slidenum">
              <a:rPr lang="en-CA" smtClean="0"/>
              <a:t>‹#›</a:t>
            </a:fld>
            <a:endParaRPr lang="en-CA"/>
          </a:p>
        </p:txBody>
      </p:sp>
    </p:spTree>
    <p:extLst>
      <p:ext uri="{BB962C8B-B14F-4D97-AF65-F5344CB8AC3E}">
        <p14:creationId xmlns:p14="http://schemas.microsoft.com/office/powerpoint/2010/main" val="2358500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p>
            <a:pPr>
              <a:defRPr/>
            </a:pPr>
            <a:fld id="{7A4ACF50-9418-49D8-8337-D855D5D90D71}" type="slidenum">
              <a:rPr lang="en-US" smtClean="0">
                <a:solidFill>
                  <a:srgbClr val="000000"/>
                </a:solidFill>
              </a:rPr>
              <a:pPr>
                <a:defRPr/>
              </a:pPr>
              <a:t>6</a:t>
            </a:fld>
            <a:endParaRPr lang="en-US">
              <a:solidFill>
                <a:srgbClr val="000000"/>
              </a:solidFill>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914400" y="4343400"/>
            <a:ext cx="5029200" cy="4114800"/>
          </a:xfrm>
          <a:noFill/>
          <a:ln/>
        </p:spPr>
        <p:txBody>
          <a:bodyPr/>
          <a:lstStyle/>
          <a:p>
            <a:pPr eaLnBrk="1" hangingPunct="1">
              <a:spcBef>
                <a:spcPct val="0"/>
              </a:spcBef>
            </a:pPr>
            <a:r>
              <a:rPr lang="en-US" dirty="0"/>
              <a:t>Health transition</a:t>
            </a:r>
          </a:p>
          <a:p>
            <a:pPr eaLnBrk="1" hangingPunct="1">
              <a:spcBef>
                <a:spcPct val="0"/>
              </a:spcBef>
            </a:pPr>
            <a:endParaRPr lang="en-US" dirty="0"/>
          </a:p>
          <a:p>
            <a:pPr eaLnBrk="1" hangingPunct="1">
              <a:spcBef>
                <a:spcPct val="0"/>
              </a:spcBef>
            </a:pPr>
            <a:r>
              <a:rPr lang="en-US" dirty="0"/>
              <a:t>Broad and growing up – focus more in the context of healthcare – so many other transitions – school, social system, also important but focus on the transition in context of healthcare., role of children’s hospital and professionals</a:t>
            </a:r>
          </a:p>
        </p:txBody>
      </p:sp>
    </p:spTree>
    <p:extLst>
      <p:ext uri="{BB962C8B-B14F-4D97-AF65-F5344CB8AC3E}">
        <p14:creationId xmlns:p14="http://schemas.microsoft.com/office/powerpoint/2010/main" val="532286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a:p>
        </p:txBody>
      </p:sp>
      <p:sp>
        <p:nvSpPr>
          <p:cNvPr id="512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7911681-1A6C-4AF6-AE52-27138273FA5F}" type="slidenum">
              <a:rPr lang="en-GB" altLang="en-US"/>
              <a:pPr eaLnBrk="1" hangingPunct="1"/>
              <a:t>8</a:t>
            </a:fld>
            <a:endParaRPr lang="en-GB" altLang="en-US"/>
          </a:p>
        </p:txBody>
      </p:sp>
    </p:spTree>
    <p:extLst>
      <p:ext uri="{BB962C8B-B14F-4D97-AF65-F5344CB8AC3E}">
        <p14:creationId xmlns:p14="http://schemas.microsoft.com/office/powerpoint/2010/main" val="1900828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a:p>
        </p:txBody>
      </p:sp>
      <p:sp>
        <p:nvSpPr>
          <p:cNvPr id="512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7911681-1A6C-4AF6-AE52-27138273FA5F}" type="slidenum">
              <a:rPr lang="en-GB" altLang="en-US"/>
              <a:pPr eaLnBrk="1" hangingPunct="1"/>
              <a:t>9</a:t>
            </a:fld>
            <a:endParaRPr lang="en-GB" altLang="en-US"/>
          </a:p>
        </p:txBody>
      </p:sp>
    </p:spTree>
    <p:extLst>
      <p:ext uri="{BB962C8B-B14F-4D97-AF65-F5344CB8AC3E}">
        <p14:creationId xmlns:p14="http://schemas.microsoft.com/office/powerpoint/2010/main" val="4149152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5745082-FF6F-4F7F-8124-C327C1204E47}" type="slidenum">
              <a:rPr lang="en-US" smtClean="0"/>
              <a:pPr>
                <a:defRPr/>
              </a:pPr>
              <a:t>16</a:t>
            </a:fld>
            <a:endParaRPr lang="en-US"/>
          </a:p>
        </p:txBody>
      </p:sp>
    </p:spTree>
    <p:extLst>
      <p:ext uri="{BB962C8B-B14F-4D97-AF65-F5344CB8AC3E}">
        <p14:creationId xmlns:p14="http://schemas.microsoft.com/office/powerpoint/2010/main" val="962277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Double check the protocol</a:t>
            </a:r>
          </a:p>
        </p:txBody>
      </p:sp>
      <p:sp>
        <p:nvSpPr>
          <p:cNvPr id="4" name="Slide Number Placeholder 3"/>
          <p:cNvSpPr>
            <a:spLocks noGrp="1"/>
          </p:cNvSpPr>
          <p:nvPr>
            <p:ph type="sldNum" sz="quarter" idx="10"/>
          </p:nvPr>
        </p:nvSpPr>
        <p:spPr/>
        <p:txBody>
          <a:bodyPr/>
          <a:lstStyle/>
          <a:p>
            <a:fld id="{354DFF2B-E26F-4A45-865B-DB5D15D074B3}" type="slidenum">
              <a:rPr lang="en-CA" smtClean="0"/>
              <a:t>19</a:t>
            </a:fld>
            <a:endParaRPr lang="en-CA"/>
          </a:p>
        </p:txBody>
      </p:sp>
    </p:spTree>
    <p:extLst>
      <p:ext uri="{BB962C8B-B14F-4D97-AF65-F5344CB8AC3E}">
        <p14:creationId xmlns:p14="http://schemas.microsoft.com/office/powerpoint/2010/main" val="3761346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4DFF2B-E26F-4A45-865B-DB5D15D074B3}" type="slidenum">
              <a:rPr lang="en-CA" smtClean="0"/>
              <a:t>20</a:t>
            </a:fld>
            <a:endParaRPr lang="en-CA"/>
          </a:p>
        </p:txBody>
      </p:sp>
    </p:spTree>
    <p:extLst>
      <p:ext uri="{BB962C8B-B14F-4D97-AF65-F5344CB8AC3E}">
        <p14:creationId xmlns:p14="http://schemas.microsoft.com/office/powerpoint/2010/main" val="2071787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54DFF2B-E26F-4A45-865B-DB5D15D074B3}" type="slidenum">
              <a:rPr lang="en-CA" smtClean="0"/>
              <a:t>25</a:t>
            </a:fld>
            <a:endParaRPr lang="en-CA"/>
          </a:p>
        </p:txBody>
      </p:sp>
    </p:spTree>
    <p:extLst>
      <p:ext uri="{BB962C8B-B14F-4D97-AF65-F5344CB8AC3E}">
        <p14:creationId xmlns:p14="http://schemas.microsoft.com/office/powerpoint/2010/main" val="1156902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4DFF2B-E26F-4A45-865B-DB5D15D074B3}" type="slidenum">
              <a:rPr lang="en-CA" smtClean="0"/>
              <a:t>28</a:t>
            </a:fld>
            <a:endParaRPr lang="en-CA"/>
          </a:p>
        </p:txBody>
      </p:sp>
    </p:spTree>
    <p:extLst>
      <p:ext uri="{BB962C8B-B14F-4D97-AF65-F5344CB8AC3E}">
        <p14:creationId xmlns:p14="http://schemas.microsoft.com/office/powerpoint/2010/main" val="3217400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54DFF2B-E26F-4A45-865B-DB5D15D074B3}" type="slidenum">
              <a:rPr lang="en-CA" smtClean="0"/>
              <a:t>29</a:t>
            </a:fld>
            <a:endParaRPr lang="en-CA"/>
          </a:p>
        </p:txBody>
      </p:sp>
    </p:spTree>
    <p:extLst>
      <p:ext uri="{BB962C8B-B14F-4D97-AF65-F5344CB8AC3E}">
        <p14:creationId xmlns:p14="http://schemas.microsoft.com/office/powerpoint/2010/main" val="1396542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1200">
                <a:solidFill>
                  <a:schemeClr val="tx1"/>
                </a:solidFill>
                <a:latin typeface="Gill Sans" charset="0"/>
                <a:ea typeface="MS PGothic" panose="020B0600070205080204" pitchFamily="34" charset="-128"/>
              </a:defRPr>
            </a:lvl1pPr>
            <a:lvl2pPr marL="742950" indent="-285750" algn="l" eaLnBrk="0" hangingPunct="0">
              <a:defRPr sz="1200">
                <a:solidFill>
                  <a:schemeClr val="tx1"/>
                </a:solidFill>
                <a:latin typeface="Gill Sans" charset="0"/>
                <a:ea typeface="MS PGothic" panose="020B0600070205080204" pitchFamily="34" charset="-128"/>
              </a:defRPr>
            </a:lvl2pPr>
            <a:lvl3pPr marL="1143000" indent="-228600" algn="l" eaLnBrk="0" hangingPunct="0">
              <a:defRPr sz="1200">
                <a:solidFill>
                  <a:schemeClr val="tx1"/>
                </a:solidFill>
                <a:latin typeface="Gill Sans" charset="0"/>
                <a:ea typeface="MS PGothic" panose="020B0600070205080204" pitchFamily="34" charset="-128"/>
              </a:defRPr>
            </a:lvl3pPr>
            <a:lvl4pPr marL="1600200" indent="-228600" algn="l" eaLnBrk="0" hangingPunct="0">
              <a:defRPr sz="1200">
                <a:solidFill>
                  <a:schemeClr val="tx1"/>
                </a:solidFill>
                <a:latin typeface="Gill Sans" charset="0"/>
                <a:ea typeface="MS PGothic" panose="020B0600070205080204" pitchFamily="34" charset="-128"/>
              </a:defRPr>
            </a:lvl4pPr>
            <a:lvl5pPr marL="2057400" indent="-228600" algn="l" eaLnBrk="0" hangingPunct="0">
              <a:defRPr sz="1200">
                <a:solidFill>
                  <a:schemeClr val="tx1"/>
                </a:solidFill>
                <a:latin typeface="Gill Sans" charset="0"/>
                <a:ea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Gill Sans" charset="0"/>
                <a:ea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Gill Sans" charset="0"/>
                <a:ea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Gill Sans" charset="0"/>
                <a:ea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Gill Sans"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9E416E-3A43-4B51-8BBA-0A4E19D3EFC5}" type="slidenum">
              <a:rPr kumimoji="0" lang="en-US" altLang="en-US" sz="1200" b="0" i="0" u="none" strike="noStrike" kern="1200" cap="none" spc="0" normalizeH="0" baseline="0" noProof="0">
                <a:ln>
                  <a:noFill/>
                </a:ln>
                <a:solidFill>
                  <a:prstClr val="black"/>
                </a:solidFill>
                <a:effectLst/>
                <a:uLnTx/>
                <a:uFillTx/>
                <a:latin typeface="Gill Sans" charset="0"/>
                <a:ea typeface="Arial Unicode MS" panose="020B060402020202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200" b="0" i="0" u="none" strike="noStrike" kern="1200" cap="none" spc="0" normalizeH="0" baseline="0" noProof="0">
              <a:ln>
                <a:noFill/>
              </a:ln>
              <a:solidFill>
                <a:prstClr val="black"/>
              </a:solidFill>
              <a:effectLst/>
              <a:uLnTx/>
              <a:uFillTx/>
              <a:latin typeface="Gill Sans" charset="0"/>
              <a:ea typeface="Arial Unicode MS" panose="020B0604020202020204" pitchFamily="34" charset="-128"/>
              <a:cs typeface="+mn-cs"/>
            </a:endParaRPr>
          </a:p>
        </p:txBody>
      </p:sp>
    </p:spTree>
    <p:extLst>
      <p:ext uri="{BB962C8B-B14F-4D97-AF65-F5344CB8AC3E}">
        <p14:creationId xmlns:p14="http://schemas.microsoft.com/office/powerpoint/2010/main" val="2609715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60D9F-BED6-4941-998D-95E2E4C2936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9027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say something</a:t>
            </a:r>
            <a:r>
              <a:rPr lang="en-US" baseline="0" dirty="0"/>
              <a:t> like the analysis involves a range of tests to ensure the scale is clinically meaningful and scientifically sound. These include both modern psychometric methods (</a:t>
            </a:r>
            <a:r>
              <a:rPr lang="en-US" baseline="0" dirty="0" err="1"/>
              <a:t>Rasch</a:t>
            </a:r>
            <a:r>
              <a:rPr lang="en-US" baseline="0" dirty="0"/>
              <a:t> measurement theory analysis) and classical test theory analysis. I will not have time to go into detail about these tests, but will highlight a few of the preliminary findings. </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ACCC6-8D87-4F24-A8E5-311F86485CD3}"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2352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comment here can be to show the discrepancy of gender for</a:t>
            </a:r>
            <a:r>
              <a:rPr lang="en-US" baseline="0" dirty="0"/>
              <a:t> Eating Disorder and Mental Health. The other groups are balanced</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ACCC6-8D87-4F24-A8E5-311F86485CD3}"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2026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4DFF2B-E26F-4A45-865B-DB5D15D074B3}" type="slidenum">
              <a:rPr lang="en-CA" smtClean="0"/>
              <a:t>52</a:t>
            </a:fld>
            <a:endParaRPr lang="en-CA"/>
          </a:p>
        </p:txBody>
      </p:sp>
    </p:spTree>
    <p:extLst>
      <p:ext uri="{BB962C8B-B14F-4D97-AF65-F5344CB8AC3E}">
        <p14:creationId xmlns:p14="http://schemas.microsoft.com/office/powerpoint/2010/main" val="1781674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boys are significantly younger than girls (p=.012 on t-test). Also, there are 134 boys (40%) and 202 girls (60%). This difference is due to more girls with eating disorders and mental health issues that will be shown on condition slide.</a:t>
            </a: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ACCC6-8D87-4F24-A8E5-311F86485CD3}"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8082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D23E82-3382-4005-B756-A5C1B2060C6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5137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You want this Chi-square</a:t>
            </a:r>
            <a:r>
              <a:rPr lang="en-US" sz="1200" kern="1200" baseline="0" dirty="0">
                <a:solidFill>
                  <a:schemeClr val="tx1"/>
                </a:solidFill>
                <a:effectLst/>
                <a:latin typeface="+mn-lt"/>
                <a:ea typeface="+mn-ea"/>
                <a:cs typeface="+mn-cs"/>
              </a:rPr>
              <a:t> to not be significant as it means that the </a:t>
            </a:r>
            <a:r>
              <a:rPr lang="en-US" sz="1200" kern="1200" dirty="0">
                <a:solidFill>
                  <a:schemeClr val="tx1"/>
                </a:solidFill>
                <a:effectLst/>
                <a:latin typeface="+mn-lt"/>
                <a:ea typeface="+mn-ea"/>
                <a:cs typeface="+mn-cs"/>
              </a:rPr>
              <a:t>data fit the model.</a:t>
            </a:r>
            <a:r>
              <a:rPr lang="en-US" sz="1200" kern="1200" baseline="0" dirty="0">
                <a:solidFill>
                  <a:schemeClr val="tx1"/>
                </a:solidFill>
                <a:effectLst/>
                <a:latin typeface="+mn-lt"/>
                <a:ea typeface="+mn-ea"/>
                <a:cs typeface="+mn-cs"/>
              </a:rPr>
              <a:t> Thus, t</a:t>
            </a:r>
            <a:r>
              <a:rPr lang="en-US" sz="1200" kern="1200" dirty="0">
                <a:solidFill>
                  <a:schemeClr val="tx1"/>
                </a:solidFill>
                <a:effectLst/>
                <a:latin typeface="+mn-lt"/>
                <a:ea typeface="+mn-ea"/>
                <a:cs typeface="+mn-cs"/>
              </a:rPr>
              <a:t>he estimates derived from the model are considered appropriate because the measurement theory (our hypothesized construct –</a:t>
            </a:r>
            <a:r>
              <a:rPr lang="en-US" sz="1200" kern="1200" baseline="0" dirty="0">
                <a:solidFill>
                  <a:schemeClr val="tx1"/>
                </a:solidFill>
                <a:effectLst/>
                <a:latin typeface="+mn-lt"/>
                <a:ea typeface="+mn-ea"/>
                <a:cs typeface="+mn-cs"/>
              </a:rPr>
              <a:t> clinical </a:t>
            </a:r>
            <a:r>
              <a:rPr lang="en-US" sz="1200" kern="1200" baseline="0" dirty="0" err="1">
                <a:solidFill>
                  <a:schemeClr val="tx1"/>
                </a:solidFill>
                <a:effectLst/>
                <a:latin typeface="+mn-lt"/>
                <a:ea typeface="+mn-ea"/>
                <a:cs typeface="+mn-cs"/>
              </a:rPr>
              <a:t>hierachy</a:t>
            </a:r>
            <a:r>
              <a:rPr lang="en-US" sz="1200" kern="1200" baseline="0" dirty="0">
                <a:solidFill>
                  <a:schemeClr val="tx1"/>
                </a:solidFill>
                <a:effectLst/>
                <a:latin typeface="+mn-lt"/>
                <a:ea typeface="+mn-ea"/>
                <a:cs typeface="+mn-cs"/>
              </a:rPr>
              <a:t> of items) </a:t>
            </a:r>
            <a:r>
              <a:rPr lang="en-US" sz="1200" kern="1200" dirty="0">
                <a:solidFill>
                  <a:schemeClr val="tx1"/>
                </a:solidFill>
                <a:effectLst/>
                <a:latin typeface="+mn-lt"/>
                <a:ea typeface="+mn-ea"/>
                <a:cs typeface="+mn-cs"/>
              </a:rPr>
              <a:t>is supported by the data. It is thus legitimate</a:t>
            </a:r>
            <a:r>
              <a:rPr lang="en-US" sz="1200" kern="1200" baseline="0" dirty="0">
                <a:solidFill>
                  <a:schemeClr val="tx1"/>
                </a:solidFill>
                <a:effectLst/>
                <a:latin typeface="+mn-lt"/>
                <a:ea typeface="+mn-ea"/>
                <a:cs typeface="+mn-cs"/>
              </a:rPr>
              <a:t> to sum the 14 items together to get a total score. </a:t>
            </a:r>
            <a:endParaRPr lang="en-US" altLang="en-US" dirty="0">
              <a:latin typeface="Arial"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D23E82-3382-4005-B756-A5C1B2060C6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6924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how the scale could</a:t>
            </a:r>
            <a:r>
              <a:rPr lang="en-US" baseline="0" dirty="0"/>
              <a:t> be used in clinical practice. </a:t>
            </a:r>
            <a:r>
              <a:rPr lang="en-US" dirty="0"/>
              <a:t>Here are 2 patients, both aged 15 and female with </a:t>
            </a:r>
            <a:r>
              <a:rPr lang="en-US" dirty="0" err="1"/>
              <a:t>Crohns</a:t>
            </a:r>
            <a:r>
              <a:rPr lang="en-US" dirty="0"/>
              <a:t>.</a:t>
            </a:r>
            <a:r>
              <a:rPr lang="en-US" baseline="0" dirty="0"/>
              <a:t> The first patient scored very low on the SMS scale with a score of 26 putting her in the bottom 5 %. You can see that she mostly never or sometimes do the range of skills asked about in this scale. The second patient is same age, gender and condition but you can see that she almost always exhibits the skills except for the 2 at the end of the scale. So the pattern of results can be used to show the strengths and limitations for a patient and where one can target the education and resources. </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ACCC6-8D87-4F24-A8E5-311F86485CD3}"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036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b="1" dirty="0"/>
              <a:t>Open floor to discuss transition experiences</a:t>
            </a:r>
          </a:p>
        </p:txBody>
      </p:sp>
      <p:sp>
        <p:nvSpPr>
          <p:cNvPr id="512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7911681-1A6C-4AF6-AE52-27138273FA5F}" type="slidenum">
              <a:rPr lang="en-GB" altLang="en-US"/>
              <a:pPr eaLnBrk="1" hangingPunct="1"/>
              <a:t>70</a:t>
            </a:fld>
            <a:endParaRPr lang="en-GB" altLang="en-US"/>
          </a:p>
        </p:txBody>
      </p:sp>
    </p:spTree>
    <p:extLst>
      <p:ext uri="{BB962C8B-B14F-4D97-AF65-F5344CB8AC3E}">
        <p14:creationId xmlns:p14="http://schemas.microsoft.com/office/powerpoint/2010/main" val="9705983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24783" y="6586698"/>
            <a:ext cx="9193565" cy="347502"/>
          </a:xfrm>
          <a:prstGeom prst="rect">
            <a:avLst/>
          </a:prstGeom>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55DDF0-76DB-4770-879E-48DACAEC3CD8}" type="datetimeFigureOut">
              <a:rPr lang="en-CA" smtClean="0"/>
              <a:t>14/12/2017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795652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24783" y="6586698"/>
            <a:ext cx="9193565" cy="347502"/>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55DDF0-76DB-4770-879E-48DACAEC3CD8}" type="datetimeFigureOut">
              <a:rPr lang="en-CA" smtClean="0"/>
              <a:t>14/12/2017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2737235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24783" y="6586698"/>
            <a:ext cx="9193565" cy="347502"/>
          </a:xfrm>
          <a:prstGeom prst="rect">
            <a:avLst/>
          </a:prstGeom>
        </p:spPr>
      </p:pic>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B55DDF0-76DB-4770-879E-48DACAEC3CD8}" type="datetimeFigureOut">
              <a:rPr lang="en-CA" smtClean="0"/>
              <a:t>14/12/2017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3510237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55DDF0-76DB-4770-879E-48DACAEC3CD8}" type="datetimeFigureOut">
              <a:rPr lang="en-CA" smtClean="0"/>
              <a:t>14/12/2017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CA87C4E-DB89-4BE8-8469-6DABED49D565}" type="slidenum">
              <a:rPr lang="en-CA" smtClean="0"/>
              <a:t>‹#›</a:t>
            </a:fld>
            <a:endParaRPr lang="en-CA"/>
          </a:p>
        </p:txBody>
      </p:sp>
      <p:pic>
        <p:nvPicPr>
          <p:cNvPr id="8" name="Picture 7"/>
          <p:cNvPicPr>
            <a:picLocks noChangeAspect="1"/>
          </p:cNvPicPr>
          <p:nvPr userDrawn="1"/>
        </p:nvPicPr>
        <p:blipFill>
          <a:blip r:embed="rId2"/>
          <a:stretch>
            <a:fillRect/>
          </a:stretch>
        </p:blipFill>
        <p:spPr>
          <a:xfrm>
            <a:off x="-24783" y="6586698"/>
            <a:ext cx="9193565" cy="347502"/>
          </a:xfrm>
          <a:prstGeom prst="rect">
            <a:avLst/>
          </a:prstGeom>
        </p:spPr>
      </p:pic>
    </p:spTree>
    <p:extLst>
      <p:ext uri="{BB962C8B-B14F-4D97-AF65-F5344CB8AC3E}">
        <p14:creationId xmlns:p14="http://schemas.microsoft.com/office/powerpoint/2010/main" val="589767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55DDF0-76DB-4770-879E-48DACAEC3CD8}" type="datetimeFigureOut">
              <a:rPr lang="en-CA" smtClean="0"/>
              <a:t>14/12/2017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CA87C4E-DB89-4BE8-8469-6DABED49D565}" type="slidenum">
              <a:rPr lang="en-CA" smtClean="0"/>
              <a:t>‹#›</a:t>
            </a:fld>
            <a:endParaRPr lang="en-CA"/>
          </a:p>
        </p:txBody>
      </p:sp>
      <p:pic>
        <p:nvPicPr>
          <p:cNvPr id="10" name="Picture 9"/>
          <p:cNvPicPr>
            <a:picLocks noChangeAspect="1"/>
          </p:cNvPicPr>
          <p:nvPr userDrawn="1"/>
        </p:nvPicPr>
        <p:blipFill>
          <a:blip r:embed="rId2"/>
          <a:stretch>
            <a:fillRect/>
          </a:stretch>
        </p:blipFill>
        <p:spPr>
          <a:xfrm>
            <a:off x="-24783" y="6586698"/>
            <a:ext cx="9193565" cy="347502"/>
          </a:xfrm>
          <a:prstGeom prst="rect">
            <a:avLst/>
          </a:prstGeom>
        </p:spPr>
      </p:pic>
    </p:spTree>
    <p:extLst>
      <p:ext uri="{BB962C8B-B14F-4D97-AF65-F5344CB8AC3E}">
        <p14:creationId xmlns:p14="http://schemas.microsoft.com/office/powerpoint/2010/main" val="318154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24783" y="6586698"/>
            <a:ext cx="9193565" cy="347502"/>
          </a:xfrm>
          <a:prstGeom prst="rect">
            <a:avLst/>
          </a:prstGeom>
        </p:spPr>
      </p:pic>
      <p:sp>
        <p:nvSpPr>
          <p:cNvPr id="2" name="Title 1"/>
          <p:cNvSpPr>
            <a:spLocks noGrp="1"/>
          </p:cNvSpPr>
          <p:nvPr>
            <p:ph type="title"/>
          </p:nvPr>
        </p:nvSpPr>
        <p:spPr/>
        <p:txBody>
          <a:bodyPr/>
          <a:lstStyle>
            <a:lvl1pPr>
              <a:defRPr>
                <a:solidFill>
                  <a:schemeClr val="tx1">
                    <a:lumMod val="65000"/>
                    <a:lumOff val="35000"/>
                  </a:schemeClr>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AB55DDF0-76DB-4770-879E-48DACAEC3CD8}" type="datetimeFigureOut">
              <a:rPr lang="en-CA" smtClean="0"/>
              <a:t>14/12/2017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1719398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5DDF0-76DB-4770-879E-48DACAEC3CD8}" type="datetimeFigureOut">
              <a:rPr lang="en-CA" smtClean="0"/>
              <a:t>14/12/2017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472198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B6447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5000"/>
                    <a:lumOff val="35000"/>
                  </a:schemeClr>
                </a:solidFill>
              </a:defRPr>
            </a:lvl1pPr>
          </a:lstStyle>
          <a:p>
            <a:r>
              <a:rPr lang="en-US" dirty="0"/>
              <a:t>Click to edit Master title style</a:t>
            </a:r>
            <a:endParaRPr lang="en-CA" dirty="0"/>
          </a:p>
        </p:txBody>
      </p:sp>
      <p:sp>
        <p:nvSpPr>
          <p:cNvPr id="3" name="Date Placeholder 2"/>
          <p:cNvSpPr>
            <a:spLocks noGrp="1"/>
          </p:cNvSpPr>
          <p:nvPr>
            <p:ph type="dt" sz="half" idx="10"/>
          </p:nvPr>
        </p:nvSpPr>
        <p:spPr/>
        <p:txBody>
          <a:bodyPr/>
          <a:lstStyle/>
          <a:p>
            <a:fld id="{AB55DDF0-76DB-4770-879E-48DACAEC3CD8}" type="datetimeFigureOut">
              <a:rPr lang="en-CA" smtClean="0"/>
              <a:pPr/>
              <a:t>14/12/2017</a:t>
            </a:fld>
            <a:endParaRPr lang="en-CA" dirty="0"/>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CA87C4E-DB89-4BE8-8469-6DABED49D565}" type="slidenum">
              <a:rPr lang="en-CA" smtClean="0"/>
              <a:pPr/>
              <a:t>‹#›</a:t>
            </a:fld>
            <a:endParaRPr lang="en-CA" dirty="0"/>
          </a:p>
        </p:txBody>
      </p:sp>
    </p:spTree>
    <p:extLst>
      <p:ext uri="{BB962C8B-B14F-4D97-AF65-F5344CB8AC3E}">
        <p14:creationId xmlns:p14="http://schemas.microsoft.com/office/powerpoint/2010/main" val="1249310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8E979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B55DDF0-76DB-4770-879E-48DACAEC3CD8}" type="datetimeFigureOut">
              <a:rPr lang="en-CA" smtClean="0"/>
              <a:pPr/>
              <a:t>14/12/2017</a:t>
            </a:fld>
            <a:endParaRPr lang="en-CA" dirty="0"/>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CA87C4E-DB89-4BE8-8469-6DABED49D565}" type="slidenum">
              <a:rPr lang="en-CA" smtClean="0"/>
              <a:pPr/>
              <a:t>‹#›</a:t>
            </a:fld>
            <a:endParaRPr lang="en-CA" dirty="0"/>
          </a:p>
        </p:txBody>
      </p:sp>
    </p:spTree>
    <p:extLst>
      <p:ext uri="{BB962C8B-B14F-4D97-AF65-F5344CB8AC3E}">
        <p14:creationId xmlns:p14="http://schemas.microsoft.com/office/powerpoint/2010/main" val="212882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0589A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B55DDF0-76DB-4770-879E-48DACAEC3CD8}" type="datetimeFigureOut">
              <a:rPr lang="en-CA" smtClean="0"/>
              <a:pPr/>
              <a:t>14/12/2017</a:t>
            </a:fld>
            <a:endParaRPr lang="en-CA" dirty="0"/>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CA87C4E-DB89-4BE8-8469-6DABED49D565}" type="slidenum">
              <a:rPr lang="en-CA" smtClean="0"/>
              <a:pPr/>
              <a:t>‹#›</a:t>
            </a:fld>
            <a:endParaRPr lang="en-CA" dirty="0"/>
          </a:p>
        </p:txBody>
      </p:sp>
    </p:spTree>
    <p:extLst>
      <p:ext uri="{BB962C8B-B14F-4D97-AF65-F5344CB8AC3E}">
        <p14:creationId xmlns:p14="http://schemas.microsoft.com/office/powerpoint/2010/main" val="31812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745D9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B55DDF0-76DB-4770-879E-48DACAEC3CD8}" type="datetimeFigureOut">
              <a:rPr lang="en-CA" smtClean="0"/>
              <a:pPr/>
              <a:t>14/12/2017</a:t>
            </a:fld>
            <a:endParaRPr lang="en-CA" dirty="0"/>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CA87C4E-DB89-4BE8-8469-6DABED49D565}" type="slidenum">
              <a:rPr lang="en-CA" smtClean="0"/>
              <a:pPr/>
              <a:t>‹#›</a:t>
            </a:fld>
            <a:endParaRPr lang="en-CA" dirty="0"/>
          </a:p>
        </p:txBody>
      </p:sp>
    </p:spTree>
    <p:extLst>
      <p:ext uri="{BB962C8B-B14F-4D97-AF65-F5344CB8AC3E}">
        <p14:creationId xmlns:p14="http://schemas.microsoft.com/office/powerpoint/2010/main" val="600718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4783" y="6586698"/>
            <a:ext cx="9193565" cy="347502"/>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55DDF0-76DB-4770-879E-48DACAEC3CD8}" type="datetimeFigureOut">
              <a:rPr lang="en-CA" smtClean="0"/>
              <a:t>14/12/2017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1423011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4783" y="6586698"/>
            <a:ext cx="9193565" cy="347502"/>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55DDF0-76DB-4770-879E-48DACAEC3CD8}" type="datetimeFigureOut">
              <a:rPr lang="en-CA" smtClean="0"/>
              <a:t>14/12/2017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3907115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24783" y="6586698"/>
            <a:ext cx="9193565" cy="347502"/>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55DDF0-76DB-4770-879E-48DACAEC3CD8}" type="datetimeFigureOut">
              <a:rPr lang="en-CA" smtClean="0"/>
              <a:t>14/12/2017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542760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24783" y="6586698"/>
            <a:ext cx="9193565" cy="347502"/>
          </a:xfrm>
          <a:prstGeom prst="rect">
            <a:avLst/>
          </a:prstGeom>
        </p:spPr>
      </p:pic>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55DDF0-76DB-4770-879E-48DACAEC3CD8}" type="datetimeFigureOut">
              <a:rPr lang="en-CA" smtClean="0"/>
              <a:t>14/12/2017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CA87C4E-DB89-4BE8-8469-6DABED49D565}" type="slidenum">
              <a:rPr lang="en-CA" smtClean="0"/>
              <a:t>‹#›</a:t>
            </a:fld>
            <a:endParaRPr lang="en-CA"/>
          </a:p>
        </p:txBody>
      </p:sp>
    </p:spTree>
    <p:extLst>
      <p:ext uri="{BB962C8B-B14F-4D97-AF65-F5344CB8AC3E}">
        <p14:creationId xmlns:p14="http://schemas.microsoft.com/office/powerpoint/2010/main" val="202627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2303" y="2067339"/>
            <a:ext cx="6858000" cy="2334292"/>
          </a:xfrm>
        </p:spPr>
        <p:txBody>
          <a:bodyPr anchor="ctr"/>
          <a:lstStyle>
            <a:lvl1pPr algn="ctr">
              <a:defRPr sz="45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447390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Rectangle 6"/>
          <p:cNvSpPr/>
          <p:nvPr userDrawn="1"/>
        </p:nvSpPr>
        <p:spPr>
          <a:xfrm>
            <a:off x="0" y="6548758"/>
            <a:ext cx="2288658" cy="309243"/>
          </a:xfrm>
          <a:prstGeom prst="rect">
            <a:avLst/>
          </a:prstGeom>
          <a:solidFill>
            <a:srgbClr val="B64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2288658" y="6548758"/>
            <a:ext cx="2288658" cy="309243"/>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6865974" y="6548758"/>
            <a:ext cx="2288658" cy="309243"/>
          </a:xfrm>
          <a:prstGeom prst="rect">
            <a:avLst/>
          </a:prstGeom>
          <a:solidFill>
            <a:srgbClr val="745D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4577316" y="6548758"/>
            <a:ext cx="2288658" cy="309243"/>
          </a:xfrm>
          <a:prstGeom prst="rect">
            <a:avLst/>
          </a:prstGeom>
          <a:solidFill>
            <a:srgbClr val="058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p:cNvPicPr>
            <a:picLocks noChangeAspect="1"/>
          </p:cNvPicPr>
          <p:nvPr userDrawn="1"/>
        </p:nvPicPr>
        <p:blipFill rotWithShape="1">
          <a:blip r:embed="rId2">
            <a:extLst>
              <a:ext uri="{28A0092B-C50C-407E-A947-70E740481C1C}">
                <a14:useLocalDpi xmlns:a14="http://schemas.microsoft.com/office/drawing/2010/main" val="0"/>
              </a:ext>
            </a:extLst>
          </a:blip>
          <a:srcRect l="26519" t="31749" r="31757" b="49679"/>
          <a:stretch/>
        </p:blipFill>
        <p:spPr>
          <a:xfrm>
            <a:off x="6555666" y="295240"/>
            <a:ext cx="2279371" cy="1312981"/>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1" y="295240"/>
            <a:ext cx="3279529" cy="777277"/>
          </a:xfrm>
          <a:prstGeom prst="rect">
            <a:avLst/>
          </a:prstGeom>
        </p:spPr>
      </p:pic>
    </p:spTree>
    <p:extLst>
      <p:ext uri="{BB962C8B-B14F-4D97-AF65-F5344CB8AC3E}">
        <p14:creationId xmlns:p14="http://schemas.microsoft.com/office/powerpoint/2010/main" val="3988802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320676"/>
            <a:ext cx="3588488" cy="614990"/>
          </a:xfrm>
          <a:solidFill>
            <a:schemeClr val="accent3"/>
          </a:solidFill>
        </p:spPr>
        <p:txBody>
          <a:bodyPr>
            <a:normAutofit/>
          </a:bodyPr>
          <a:lstStyle>
            <a:lvl1pPr>
              <a:defRPr sz="27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36527"/>
            <a:ext cx="7886700" cy="4351338"/>
          </a:xfrm>
        </p:spPr>
        <p:txBody>
          <a:bodyPr/>
          <a:lstStyle>
            <a:lvl1pPr marL="171450" indent="-171450">
              <a:buClr>
                <a:schemeClr val="accent3"/>
              </a:buClr>
              <a:buFont typeface="Wingdings" panose="05000000000000000000" pitchFamily="2" charset="2"/>
              <a:buChar char="§"/>
              <a:defRPr>
                <a:solidFill>
                  <a:schemeClr val="tx2"/>
                </a:solidFill>
              </a:defRPr>
            </a:lvl1pPr>
            <a:lvl2pPr marL="514350" indent="-171450">
              <a:buClr>
                <a:schemeClr val="accent1"/>
              </a:buClr>
              <a:buFont typeface="Wingdings" panose="05000000000000000000" pitchFamily="2" charset="2"/>
              <a:buChar char="§"/>
              <a:defRPr>
                <a:solidFill>
                  <a:schemeClr val="tx2"/>
                </a:solidFill>
              </a:defRPr>
            </a:lvl2pPr>
            <a:lvl3pPr marL="857250" indent="-171450">
              <a:buClr>
                <a:schemeClr val="accent4"/>
              </a:buClr>
              <a:buFont typeface="Wingdings" panose="05000000000000000000" pitchFamily="2" charset="2"/>
              <a:buChar char="§"/>
              <a:defRPr>
                <a:solidFill>
                  <a:schemeClr val="tx2"/>
                </a:solidFill>
              </a:defRPr>
            </a:lvl3pPr>
            <a:lvl4pPr marL="1200150" indent="-171450">
              <a:buClr>
                <a:schemeClr val="accent6"/>
              </a:buClr>
              <a:buFont typeface="Wingdings" panose="05000000000000000000" pitchFamily="2" charset="2"/>
              <a:buChar char="§"/>
              <a:defRPr>
                <a:solidFill>
                  <a:schemeClr val="tx2"/>
                </a:solidFill>
              </a:defRPr>
            </a:lvl4pPr>
            <a:lvl5pPr marL="1543050" indent="-171450">
              <a:buFont typeface="Wingdings" panose="05000000000000000000" pitchFamily="2" charset="2"/>
              <a:buChar cha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3588488" y="320676"/>
            <a:ext cx="127591" cy="6149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0" y="6548758"/>
            <a:ext cx="2288658" cy="309243"/>
          </a:xfrm>
          <a:prstGeom prst="rect">
            <a:avLst/>
          </a:prstGeom>
          <a:solidFill>
            <a:srgbClr val="B64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userDrawn="1"/>
        </p:nvSpPr>
        <p:spPr>
          <a:xfrm>
            <a:off x="2288658" y="6548758"/>
            <a:ext cx="2288658" cy="309243"/>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userDrawn="1"/>
        </p:nvSpPr>
        <p:spPr>
          <a:xfrm>
            <a:off x="6865974" y="6548758"/>
            <a:ext cx="2288658" cy="309243"/>
          </a:xfrm>
          <a:prstGeom prst="rect">
            <a:avLst/>
          </a:prstGeom>
          <a:solidFill>
            <a:srgbClr val="745D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userDrawn="1"/>
        </p:nvSpPr>
        <p:spPr>
          <a:xfrm>
            <a:off x="4577316" y="6548758"/>
            <a:ext cx="2288658" cy="309243"/>
          </a:xfrm>
          <a:prstGeom prst="rect">
            <a:avLst/>
          </a:prstGeom>
          <a:solidFill>
            <a:srgbClr val="058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48264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320676"/>
            <a:ext cx="3588488" cy="614990"/>
          </a:xfrm>
          <a:solidFill>
            <a:schemeClr val="accent3"/>
          </a:solidFill>
        </p:spPr>
        <p:txBody>
          <a:bodyPr>
            <a:normAutofit/>
          </a:bodyPr>
          <a:lstStyle>
            <a:lvl1pPr>
              <a:defRPr sz="27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36527"/>
            <a:ext cx="7886700" cy="4351338"/>
          </a:xfrm>
        </p:spPr>
        <p:txBody>
          <a:bodyPr/>
          <a:lstStyle>
            <a:lvl1pPr marL="385763" indent="-385763">
              <a:buClr>
                <a:schemeClr val="accent3"/>
              </a:buClr>
              <a:buFont typeface="+mj-lt"/>
              <a:buAutoNum type="arabicPeriod"/>
              <a:defRPr>
                <a:solidFill>
                  <a:schemeClr val="tx2"/>
                </a:solidFill>
              </a:defRPr>
            </a:lvl1pPr>
            <a:lvl2pPr marL="685800" indent="-342900">
              <a:buClr>
                <a:schemeClr val="accent1"/>
              </a:buClr>
              <a:buFont typeface="+mj-lt"/>
              <a:buAutoNum type="alphaUcPeriod"/>
              <a:defRPr>
                <a:solidFill>
                  <a:schemeClr val="tx2"/>
                </a:solidFill>
              </a:defRPr>
            </a:lvl2pPr>
            <a:lvl3pPr marL="1028700" indent="-342900">
              <a:buClr>
                <a:schemeClr val="accent4"/>
              </a:buClr>
              <a:buFont typeface="+mj-lt"/>
              <a:buAutoNum type="romanLcPeriod"/>
              <a:defRPr>
                <a:solidFill>
                  <a:schemeClr val="tx2"/>
                </a:solidFill>
              </a:defRPr>
            </a:lvl3pPr>
            <a:lvl4pPr marL="1285875" indent="-257175">
              <a:buClr>
                <a:schemeClr val="accent6"/>
              </a:buClr>
              <a:buFont typeface="Courier New" panose="02070309020205020404" pitchFamily="49" charset="0"/>
              <a:buChar char="o"/>
              <a:defRPr>
                <a:solidFill>
                  <a:schemeClr val="tx2"/>
                </a:solidFill>
              </a:defRPr>
            </a:lvl4pPr>
            <a:lvl5pPr marL="1628775" indent="-257175">
              <a:buFont typeface="+mj-lt"/>
              <a:buAutoNum type="arabicPeriod"/>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3588488" y="320676"/>
            <a:ext cx="127591" cy="6149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0" y="6548758"/>
            <a:ext cx="2288658" cy="309243"/>
          </a:xfrm>
          <a:prstGeom prst="rect">
            <a:avLst/>
          </a:prstGeom>
          <a:solidFill>
            <a:srgbClr val="B64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userDrawn="1"/>
        </p:nvSpPr>
        <p:spPr>
          <a:xfrm>
            <a:off x="2288658" y="6548758"/>
            <a:ext cx="2288658" cy="309243"/>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userDrawn="1"/>
        </p:nvSpPr>
        <p:spPr>
          <a:xfrm>
            <a:off x="6865974" y="6548758"/>
            <a:ext cx="2288658" cy="309243"/>
          </a:xfrm>
          <a:prstGeom prst="rect">
            <a:avLst/>
          </a:prstGeom>
          <a:solidFill>
            <a:srgbClr val="745D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userDrawn="1"/>
        </p:nvSpPr>
        <p:spPr>
          <a:xfrm>
            <a:off x="4577316" y="6548758"/>
            <a:ext cx="2288658" cy="309243"/>
          </a:xfrm>
          <a:prstGeom prst="rect">
            <a:avLst/>
          </a:prstGeom>
          <a:solidFill>
            <a:srgbClr val="058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011204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AADAD2-AC61-4BCC-8A8F-162F4144C194}" type="datetimeFigureOut">
              <a:rPr lang="en-US" smtClean="0"/>
              <a:t>12/14/2017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2666273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AADAD2-AC61-4BCC-8A8F-162F4144C194}" type="datetimeFigureOut">
              <a:rPr lang="en-US" smtClean="0"/>
              <a:t>12/14/2017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12332395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AADAD2-AC61-4BCC-8A8F-162F4144C194}" type="datetimeFigureOut">
              <a:rPr lang="en-US" smtClean="0"/>
              <a:t>12/14/2017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617689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AADAD2-AC61-4BCC-8A8F-162F4144C194}" type="datetimeFigureOut">
              <a:rPr lang="en-US" smtClean="0"/>
              <a:t>12/14/2017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1936724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ADAD2-AC61-4BCC-8A8F-162F4144C194}" type="datetimeFigureOut">
              <a:rPr lang="en-US" smtClean="0"/>
              <a:t>12/14/2017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34252827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ADAD2-AC61-4BCC-8A8F-162F4144C194}" type="datetimeFigureOut">
              <a:rPr lang="en-US" smtClean="0"/>
              <a:t>12/14/2017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39963474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ADAD2-AC61-4BCC-8A8F-162F4144C194}" type="datetimeFigureOut">
              <a:rPr lang="en-US" smtClean="0"/>
              <a:t>12/14/2017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221957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AADAD2-AC61-4BCC-8A8F-162F4144C194}" type="datetimeFigureOut">
              <a:rPr lang="en-US" smtClean="0"/>
              <a:t>12/14/2017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32556961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AADAD2-AC61-4BCC-8A8F-162F4144C194}" type="datetimeFigureOut">
              <a:rPr lang="en-US" smtClean="0"/>
              <a:t>12/14/2017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699B3C-F1D4-4136-BBB5-22860CACB1FA}" type="slidenum">
              <a:rPr lang="en-US" smtClean="0"/>
              <a:t>‹#›</a:t>
            </a:fld>
            <a:endParaRPr lang="en-US"/>
          </a:p>
        </p:txBody>
      </p:sp>
    </p:spTree>
    <p:extLst>
      <p:ext uri="{BB962C8B-B14F-4D97-AF65-F5344CB8AC3E}">
        <p14:creationId xmlns:p14="http://schemas.microsoft.com/office/powerpoint/2010/main" val="36647954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ustom Layout">
    <p:bg>
      <p:bgPr>
        <a:solidFill>
          <a:srgbClr val="B6447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5000"/>
                    <a:lumOff val="35000"/>
                  </a:schemeClr>
                </a:solidFill>
              </a:defRPr>
            </a:lvl1pPr>
          </a:lstStyle>
          <a:p>
            <a:r>
              <a:rPr lang="en-US" dirty="0"/>
              <a:t>Click to edit Master title style</a:t>
            </a:r>
            <a:endParaRPr lang="en-CA" dirty="0"/>
          </a:p>
        </p:txBody>
      </p:sp>
      <p:sp>
        <p:nvSpPr>
          <p:cNvPr id="3" name="Date Placeholder 2"/>
          <p:cNvSpPr>
            <a:spLocks noGrp="1"/>
          </p:cNvSpPr>
          <p:nvPr>
            <p:ph type="dt" sz="half" idx="10"/>
          </p:nvPr>
        </p:nvSpPr>
        <p:spPr/>
        <p:txBody>
          <a:bodyPr/>
          <a:lstStyle/>
          <a:p>
            <a:fld id="{AB55DDF0-76DB-4770-879E-48DACAEC3CD8}" type="datetimeFigureOut">
              <a:rPr lang="en-CA" smtClean="0"/>
              <a:pPr/>
              <a:t>14/12/2017</a:t>
            </a:fld>
            <a:endParaRPr lang="en-CA" dirty="0"/>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CA87C4E-DB89-4BE8-8469-6DABED49D565}" type="slidenum">
              <a:rPr lang="en-CA" smtClean="0"/>
              <a:pPr/>
              <a:t>‹#›</a:t>
            </a:fld>
            <a:endParaRPr lang="en-CA" dirty="0"/>
          </a:p>
        </p:txBody>
      </p:sp>
    </p:spTree>
    <p:extLst>
      <p:ext uri="{BB962C8B-B14F-4D97-AF65-F5344CB8AC3E}">
        <p14:creationId xmlns:p14="http://schemas.microsoft.com/office/powerpoint/2010/main" val="2203404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47067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552296"/>
            <a:ext cx="2057400" cy="365125"/>
          </a:xfrm>
          <a:prstGeom prst="rect">
            <a:avLst/>
          </a:prstGeom>
        </p:spPr>
        <p:txBody>
          <a:bodyPr vert="horz" lIns="91440" tIns="45720" rIns="91440" bIns="45720" rtlCol="0" anchor="ctr"/>
          <a:lstStyle>
            <a:lvl1pPr algn="l">
              <a:defRPr sz="1200">
                <a:solidFill>
                  <a:schemeClr val="bg1"/>
                </a:solidFill>
              </a:defRPr>
            </a:lvl1pPr>
          </a:lstStyle>
          <a:p>
            <a:fld id="{AB55DDF0-76DB-4770-879E-48DACAEC3CD8}" type="datetimeFigureOut">
              <a:rPr lang="en-CA" smtClean="0"/>
              <a:pPr/>
              <a:t>14/12/2017</a:t>
            </a:fld>
            <a:endParaRPr lang="en-CA" dirty="0"/>
          </a:p>
        </p:txBody>
      </p:sp>
      <p:sp>
        <p:nvSpPr>
          <p:cNvPr id="5" name="Footer Placeholder 4"/>
          <p:cNvSpPr>
            <a:spLocks noGrp="1"/>
          </p:cNvSpPr>
          <p:nvPr>
            <p:ph type="ftr" sz="quarter" idx="3"/>
          </p:nvPr>
        </p:nvSpPr>
        <p:spPr>
          <a:xfrm>
            <a:off x="3028950" y="6552296"/>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CA"/>
          </a:p>
        </p:txBody>
      </p:sp>
      <p:sp>
        <p:nvSpPr>
          <p:cNvPr id="6" name="Slide Number Placeholder 5"/>
          <p:cNvSpPr>
            <a:spLocks noGrp="1"/>
          </p:cNvSpPr>
          <p:nvPr>
            <p:ph type="sldNum" sz="quarter" idx="4"/>
          </p:nvPr>
        </p:nvSpPr>
        <p:spPr>
          <a:xfrm>
            <a:off x="6457950" y="6552296"/>
            <a:ext cx="2057400" cy="365125"/>
          </a:xfrm>
          <a:prstGeom prst="rect">
            <a:avLst/>
          </a:prstGeom>
        </p:spPr>
        <p:txBody>
          <a:bodyPr vert="horz" lIns="91440" tIns="45720" rIns="91440" bIns="45720" rtlCol="0" anchor="ctr"/>
          <a:lstStyle>
            <a:lvl1pPr algn="r">
              <a:defRPr sz="1200">
                <a:solidFill>
                  <a:schemeClr val="bg1"/>
                </a:solidFill>
              </a:defRPr>
            </a:lvl1pPr>
          </a:lstStyle>
          <a:p>
            <a:fld id="{1CA87C4E-DB89-4BE8-8469-6DABED49D565}" type="slidenum">
              <a:rPr lang="en-CA" smtClean="0"/>
              <a:pPr/>
              <a:t>‹#›</a:t>
            </a:fld>
            <a:endParaRPr lang="en-CA" dirty="0"/>
          </a:p>
        </p:txBody>
      </p:sp>
    </p:spTree>
    <p:extLst>
      <p:ext uri="{BB962C8B-B14F-4D97-AF65-F5344CB8AC3E}">
        <p14:creationId xmlns:p14="http://schemas.microsoft.com/office/powerpoint/2010/main" val="1363449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74" r:id="rId10"/>
    <p:sldLayoutId id="2147483675" r:id="rId11"/>
    <p:sldLayoutId id="2147483668" r:id="rId12"/>
    <p:sldLayoutId id="2147483669" r:id="rId13"/>
    <p:sldLayoutId id="2147483670" r:id="rId14"/>
    <p:sldLayoutId id="214748367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2AADAD2-AC61-4BCC-8A8F-162F4144C194}" type="datetimeFigureOut">
              <a:rPr lang="en-US" smtClean="0"/>
              <a:t>12/14/2017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F699B3C-F1D4-4136-BBB5-22860CACB1FA}" type="slidenum">
              <a:rPr lang="en-US" smtClean="0"/>
              <a:t>‹#›</a:t>
            </a:fld>
            <a:endParaRPr lang="en-US"/>
          </a:p>
        </p:txBody>
      </p:sp>
    </p:spTree>
    <p:extLst>
      <p:ext uri="{BB962C8B-B14F-4D97-AF65-F5344CB8AC3E}">
        <p14:creationId xmlns:p14="http://schemas.microsoft.com/office/powerpoint/2010/main" val="339657077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3.png"/><Relationship Id="rId1" Type="http://schemas.openxmlformats.org/officeDocument/2006/relationships/slideLayout" Target="../slideLayouts/slideLayout5.xml"/><Relationship Id="rId6" Type="http://schemas.openxmlformats.org/officeDocument/2006/relationships/image" Target="../media/image35.png"/><Relationship Id="rId5" Type="http://schemas.microsoft.com/office/2007/relationships/hdphoto" Target="../media/hdphoto2.wdp"/><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slideLayout" Target="../slideLayouts/slideLayout5.xml"/><Relationship Id="rId1" Type="http://schemas.openxmlformats.org/officeDocument/2006/relationships/tags" Target="../tags/tag3.xml"/><Relationship Id="rId5" Type="http://schemas.openxmlformats.org/officeDocument/2006/relationships/image" Target="../media/image30.png"/><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97741" y="352672"/>
            <a:ext cx="8305800" cy="1600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200" b="1" dirty="0"/>
              <a:t>T</a:t>
            </a:r>
            <a:r>
              <a:rPr lang="en-CA" sz="3200" b="1" dirty="0">
                <a:solidFill>
                  <a:schemeClr val="tx1">
                    <a:lumMod val="65000"/>
                    <a:lumOff val="35000"/>
                  </a:schemeClr>
                </a:solidFill>
              </a:rPr>
              <a:t>eens </a:t>
            </a:r>
            <a:r>
              <a:rPr lang="en-CA" sz="3200" b="1" dirty="0"/>
              <a:t>R</a:t>
            </a:r>
            <a:r>
              <a:rPr lang="en-CA" sz="3200" b="1" dirty="0">
                <a:solidFill>
                  <a:schemeClr val="tx1">
                    <a:lumMod val="65000"/>
                    <a:lumOff val="35000"/>
                  </a:schemeClr>
                </a:solidFill>
              </a:rPr>
              <a:t>eaching </a:t>
            </a:r>
            <a:r>
              <a:rPr lang="en-CA" sz="3200" b="1" dirty="0"/>
              <a:t>A</a:t>
            </a:r>
            <a:r>
              <a:rPr lang="en-CA" sz="3200" b="1" dirty="0">
                <a:solidFill>
                  <a:schemeClr val="tx1">
                    <a:lumMod val="65000"/>
                    <a:lumOff val="35000"/>
                  </a:schemeClr>
                </a:solidFill>
              </a:rPr>
              <a:t>dulthood: </a:t>
            </a:r>
            <a:r>
              <a:rPr lang="en-CA" sz="3200" b="1" dirty="0"/>
              <a:t>N</a:t>
            </a:r>
            <a:r>
              <a:rPr lang="en-CA" sz="3200" b="1" dirty="0">
                <a:solidFill>
                  <a:schemeClr val="tx1">
                    <a:lumMod val="65000"/>
                    <a:lumOff val="35000"/>
                  </a:schemeClr>
                </a:solidFill>
              </a:rPr>
              <a:t>eeds and </a:t>
            </a:r>
            <a:r>
              <a:rPr lang="en-CA" sz="3200" b="1" dirty="0"/>
              <a:t>S</a:t>
            </a:r>
            <a:r>
              <a:rPr lang="en-CA" sz="3200" b="1" dirty="0">
                <a:solidFill>
                  <a:schemeClr val="tx1">
                    <a:lumMod val="65000"/>
                    <a:lumOff val="35000"/>
                  </a:schemeClr>
                </a:solidFill>
              </a:rPr>
              <a:t>upport for </a:t>
            </a:r>
            <a:r>
              <a:rPr lang="en-CA" sz="3200" b="1" dirty="0"/>
              <a:t>I</a:t>
            </a:r>
            <a:r>
              <a:rPr lang="en-CA" sz="3200" b="1" dirty="0">
                <a:solidFill>
                  <a:schemeClr val="tx1">
                    <a:lumMod val="65000"/>
                    <a:lumOff val="35000"/>
                  </a:schemeClr>
                </a:solidFill>
              </a:rPr>
              <a:t>mproved </a:t>
            </a:r>
            <a:r>
              <a:rPr lang="en-CA" sz="3200" b="1" dirty="0"/>
              <a:t>T</a:t>
            </a:r>
            <a:r>
              <a:rPr lang="en-CA" sz="3200" b="1" dirty="0">
                <a:solidFill>
                  <a:schemeClr val="tx1">
                    <a:lumMod val="65000"/>
                    <a:lumOff val="35000"/>
                  </a:schemeClr>
                </a:solidFill>
              </a:rPr>
              <a:t>ransitional care </a:t>
            </a:r>
            <a:r>
              <a:rPr lang="en-CA" sz="3200" b="1" dirty="0"/>
              <a:t>I</a:t>
            </a:r>
            <a:r>
              <a:rPr lang="en-CA" sz="3200" b="1" dirty="0">
                <a:solidFill>
                  <a:schemeClr val="tx1">
                    <a:lumMod val="65000"/>
                    <a:lumOff val="35000"/>
                  </a:schemeClr>
                </a:solidFill>
              </a:rPr>
              <a:t>n </a:t>
            </a:r>
            <a:r>
              <a:rPr lang="en-CA" sz="3200" b="1" dirty="0"/>
              <a:t>On</a:t>
            </a:r>
            <a:r>
              <a:rPr lang="en-CA" sz="3200" b="1" dirty="0">
                <a:solidFill>
                  <a:schemeClr val="tx1">
                    <a:lumMod val="65000"/>
                    <a:lumOff val="35000"/>
                  </a:schemeClr>
                </a:solidFill>
              </a:rPr>
              <a:t>tario (TRANSITION)</a:t>
            </a:r>
          </a:p>
        </p:txBody>
      </p:sp>
      <p:pic>
        <p:nvPicPr>
          <p:cNvPr id="3"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2189591"/>
            <a:ext cx="2652882" cy="179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364541" y="4406345"/>
            <a:ext cx="6172200" cy="553998"/>
          </a:xfrm>
          <a:prstGeom prst="rect">
            <a:avLst/>
          </a:prstGeom>
          <a:noFill/>
        </p:spPr>
        <p:txBody>
          <a:bodyPr wrap="square" rtlCol="0">
            <a:spAutoFit/>
          </a:bodyPr>
          <a:lstStyle/>
          <a:p>
            <a:pPr algn="ctr"/>
            <a:r>
              <a:rPr lang="en-US" sz="3000" dirty="0">
                <a:solidFill>
                  <a:schemeClr val="tx1">
                    <a:lumMod val="65000"/>
                    <a:lumOff val="35000"/>
                  </a:schemeClr>
                </a:solidFill>
              </a:rPr>
              <a:t>Dr. Jan Willem Gorter</a:t>
            </a:r>
          </a:p>
        </p:txBody>
      </p:sp>
      <p:pic>
        <p:nvPicPr>
          <p:cNvPr id="5" name="Picture 4"/>
          <p:cNvPicPr>
            <a:picLocks noChangeAspect="1"/>
          </p:cNvPicPr>
          <p:nvPr/>
        </p:nvPicPr>
        <p:blipFill>
          <a:blip r:embed="rId3"/>
          <a:stretch>
            <a:fillRect/>
          </a:stretch>
        </p:blipFill>
        <p:spPr>
          <a:xfrm>
            <a:off x="1453961" y="6019800"/>
            <a:ext cx="7309039" cy="62341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17" y="6019800"/>
            <a:ext cx="1021714" cy="623418"/>
          </a:xfrm>
          <a:prstGeom prst="rect">
            <a:avLst/>
          </a:prstGeom>
        </p:spPr>
      </p:pic>
      <p:sp>
        <p:nvSpPr>
          <p:cNvPr id="7" name="TextBox 6"/>
          <p:cNvSpPr txBox="1"/>
          <p:nvPr/>
        </p:nvSpPr>
        <p:spPr>
          <a:xfrm>
            <a:off x="393508" y="5143956"/>
            <a:ext cx="8433183" cy="800219"/>
          </a:xfrm>
          <a:prstGeom prst="rect">
            <a:avLst/>
          </a:prstGeom>
          <a:noFill/>
        </p:spPr>
        <p:txBody>
          <a:bodyPr wrap="square" rtlCol="0">
            <a:spAutoFit/>
          </a:bodyPr>
          <a:lstStyle/>
          <a:p>
            <a:pPr algn="ctr"/>
            <a:r>
              <a:rPr lang="en-US" sz="2300" dirty="0">
                <a:solidFill>
                  <a:schemeClr val="tx1">
                    <a:lumMod val="65000"/>
                    <a:lumOff val="35000"/>
                  </a:schemeClr>
                </a:solidFill>
              </a:rPr>
              <a:t>OCHSU/HAHSO Transition Stakeholder Alliance Meeting</a:t>
            </a:r>
          </a:p>
          <a:p>
            <a:pPr algn="ctr"/>
            <a:r>
              <a:rPr lang="en-US" sz="2300" dirty="0">
                <a:solidFill>
                  <a:schemeClr val="tx1">
                    <a:lumMod val="65000"/>
                    <a:lumOff val="35000"/>
                  </a:schemeClr>
                </a:solidFill>
              </a:rPr>
              <a:t>June 2, 2017</a:t>
            </a:r>
          </a:p>
        </p:txBody>
      </p:sp>
    </p:spTree>
    <p:extLst>
      <p:ext uri="{BB962C8B-B14F-4D97-AF65-F5344CB8AC3E}">
        <p14:creationId xmlns:p14="http://schemas.microsoft.com/office/powerpoint/2010/main" val="193141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304800" y="1905000"/>
            <a:ext cx="8534400" cy="2739211"/>
          </a:xfrm>
          <a:prstGeom prst="rect">
            <a:avLst/>
          </a:prstGeom>
          <a:noFill/>
        </p:spPr>
        <p:txBody>
          <a:bodyPr wrap="square" rtlCol="0">
            <a:spAutoFit/>
          </a:bodyPr>
          <a:lstStyle/>
          <a:p>
            <a:pPr algn="ctr"/>
            <a:r>
              <a:rPr lang="en-US" sz="4000" dirty="0">
                <a:solidFill>
                  <a:schemeClr val="tx1">
                    <a:lumMod val="65000"/>
                    <a:lumOff val="35000"/>
                  </a:schemeClr>
                </a:solidFill>
                <a:latin typeface="Avenir LT Std 65 Medium"/>
                <a:ea typeface="Open Sans" panose="020B0606030504020204" pitchFamily="34" charset="0"/>
                <a:cs typeface="Open Sans" panose="020B0606030504020204" pitchFamily="34" charset="0"/>
              </a:rPr>
              <a:t>Potential for conflict(s) of interest</a:t>
            </a:r>
          </a:p>
          <a:p>
            <a:pPr algn="ctr"/>
            <a:endParaRPr lang="en-US" sz="3000" dirty="0">
              <a:solidFill>
                <a:schemeClr val="tx1">
                  <a:lumMod val="65000"/>
                  <a:lumOff val="35000"/>
                </a:schemeClr>
              </a:solidFill>
              <a:latin typeface="Avenir LT Std 65 Medium" panose="020B0603020203020204" pitchFamily="34" charset="0"/>
              <a:ea typeface="Open Sans" panose="020B0606030504020204" pitchFamily="34" charset="0"/>
              <a:cs typeface="Open Sans" panose="020B0606030504020204" pitchFamily="34" charset="0"/>
            </a:endParaRPr>
          </a:p>
          <a:p>
            <a:pPr algn="ctr"/>
            <a:r>
              <a:rPr lang="en-US" sz="2400" dirty="0" err="1">
                <a:solidFill>
                  <a:schemeClr val="tx1">
                    <a:lumMod val="65000"/>
                    <a:lumOff val="35000"/>
                  </a:schemeClr>
                </a:solidFill>
                <a:latin typeface="Avenir LT Std 65 Medium" panose="020B0603020203020204" pitchFamily="34" charset="0"/>
                <a:ea typeface="Open Sans" panose="020B0606030504020204" pitchFamily="34" charset="0"/>
                <a:cs typeface="Open Sans" panose="020B0606030504020204" pitchFamily="34" charset="0"/>
              </a:rPr>
              <a:t>CanChild</a:t>
            </a:r>
            <a:r>
              <a:rPr lang="en-US" sz="2400" dirty="0">
                <a:solidFill>
                  <a:schemeClr val="tx1">
                    <a:lumMod val="65000"/>
                    <a:lumOff val="35000"/>
                  </a:schemeClr>
                </a:solidFill>
                <a:latin typeface="Avenir LT Std 65 Medium" panose="020B0603020203020204" pitchFamily="34" charset="0"/>
                <a:ea typeface="Open Sans" panose="020B0606030504020204" pitchFamily="34" charset="0"/>
                <a:cs typeface="Open Sans" panose="020B0606030504020204" pitchFamily="34" charset="0"/>
              </a:rPr>
              <a:t> Centre for Childhood Disability Research developed/licenses/distributes/ products that will be discussed in this presentation: TRANSITION-Q</a:t>
            </a:r>
            <a:endParaRPr lang="en-US" sz="3000" dirty="0">
              <a:solidFill>
                <a:schemeClr val="tx1">
                  <a:lumMod val="65000"/>
                  <a:lumOff val="35000"/>
                </a:schemeClr>
              </a:solidFill>
              <a:latin typeface="Avenir LT Std 65 Medium" panose="020B0603020203020204" pitchFamily="34" charset="0"/>
              <a:ea typeface="Open Sans" panose="020B0606030504020204" pitchFamily="34" charset="0"/>
              <a:cs typeface="Open Sans" panose="020B0606030504020204" pitchFamily="34" charset="0"/>
            </a:endParaRPr>
          </a:p>
          <a:p>
            <a:pPr algn="ctr"/>
            <a:endParaRPr lang="en-US" sz="3000" dirty="0">
              <a:solidFill>
                <a:schemeClr val="tx1">
                  <a:lumMod val="65000"/>
                  <a:lumOff val="35000"/>
                </a:schemeClr>
              </a:solidFill>
              <a:latin typeface="Avenir LT Std 65 Medium" panose="020B0603020203020204" pitchFamily="34" charset="0"/>
              <a:ea typeface="Open Sans" panose="020B0606030504020204" pitchFamily="34" charset="0"/>
              <a:cs typeface="Open Sans" panose="020B0606030504020204" pitchFamily="34" charset="0"/>
            </a:endParaRPr>
          </a:p>
        </p:txBody>
      </p:sp>
      <p:pic>
        <p:nvPicPr>
          <p:cNvPr id="4" name="Picture 3"/>
          <p:cNvPicPr>
            <a:picLocks noChangeAspect="1"/>
          </p:cNvPicPr>
          <p:nvPr/>
        </p:nvPicPr>
        <p:blipFill>
          <a:blip r:embed="rId2"/>
          <a:stretch>
            <a:fillRect/>
          </a:stretch>
        </p:blipFill>
        <p:spPr>
          <a:xfrm>
            <a:off x="304800" y="381000"/>
            <a:ext cx="3407729" cy="807298"/>
          </a:xfrm>
          <a:prstGeom prst="rect">
            <a:avLst/>
          </a:prstGeom>
        </p:spPr>
      </p:pic>
      <p:sp>
        <p:nvSpPr>
          <p:cNvPr id="6" name="Rectangle 5"/>
          <p:cNvSpPr/>
          <p:nvPr/>
        </p:nvSpPr>
        <p:spPr>
          <a:xfrm>
            <a:off x="0" y="5705472"/>
            <a:ext cx="9144000" cy="830997"/>
          </a:xfrm>
          <a:prstGeom prst="rect">
            <a:avLst/>
          </a:prstGeom>
        </p:spPr>
        <p:txBody>
          <a:bodyPr wrap="square">
            <a:spAutoFit/>
          </a:bodyPr>
          <a:lstStyle/>
          <a:p>
            <a:pPr algn="ctr"/>
            <a:r>
              <a:rPr lang="en-CA" sz="2400" dirty="0">
                <a:solidFill>
                  <a:srgbClr val="8E979D"/>
                </a:solidFill>
                <a:latin typeface="Avenir LT Std 65 Medium"/>
                <a:cs typeface="Avenir LT Std 65 Medium"/>
              </a:rPr>
              <a:t>OCHSU/HAHSO Transition Stakeholder Alliance Meeting</a:t>
            </a:r>
          </a:p>
          <a:p>
            <a:pPr algn="ctr"/>
            <a:r>
              <a:rPr lang="en-CA" sz="2400" dirty="0">
                <a:solidFill>
                  <a:srgbClr val="8E979D"/>
                </a:solidFill>
                <a:latin typeface="Avenir LT Std 65 Medium"/>
                <a:cs typeface="Avenir LT Std 65 Medium"/>
              </a:rPr>
              <a:t>June 2, 2017</a:t>
            </a:r>
          </a:p>
        </p:txBody>
      </p:sp>
    </p:spTree>
    <p:extLst>
      <p:ext uri="{BB962C8B-B14F-4D97-AF65-F5344CB8AC3E}">
        <p14:creationId xmlns:p14="http://schemas.microsoft.com/office/powerpoint/2010/main" val="1603189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697508"/>
            <a:ext cx="7886700" cy="1325563"/>
          </a:xfrm>
        </p:spPr>
        <p:txBody>
          <a:bodyPr/>
          <a:lstStyle/>
          <a:p>
            <a:pPr algn="ctr"/>
            <a:r>
              <a:rPr lang="en-CA" b="1" dirty="0">
                <a:solidFill>
                  <a:schemeClr val="bg1"/>
                </a:solidFill>
              </a:rPr>
              <a:t>Background</a:t>
            </a:r>
          </a:p>
        </p:txBody>
      </p:sp>
    </p:spTree>
    <p:extLst>
      <p:ext uri="{BB962C8B-B14F-4D97-AF65-F5344CB8AC3E}">
        <p14:creationId xmlns:p14="http://schemas.microsoft.com/office/powerpoint/2010/main" val="52498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Rot="1" noChangeArrowheads="1"/>
          </p:cNvSpPr>
          <p:nvPr/>
        </p:nvSpPr>
        <p:spPr>
          <a:xfrm>
            <a:off x="228600" y="274638"/>
            <a:ext cx="8686800" cy="4873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80000"/>
              </a:lnSpc>
            </a:pPr>
            <a:r>
              <a:rPr lang="en-US" sz="3000" dirty="0">
                <a:solidFill>
                  <a:schemeClr val="tx1">
                    <a:lumMod val="65000"/>
                    <a:lumOff val="35000"/>
                  </a:schemeClr>
                </a:solidFill>
              </a:rPr>
              <a:t>More Youth with Chronic Conditions Survive!</a:t>
            </a:r>
          </a:p>
        </p:txBody>
      </p:sp>
      <p:pic>
        <p:nvPicPr>
          <p:cNvPr id="4" name="Picture 7"/>
          <p:cNvPicPr>
            <a:picLocks noChangeAspect="1" noChangeArrowheads="1"/>
          </p:cNvPicPr>
          <p:nvPr/>
        </p:nvPicPr>
        <p:blipFill>
          <a:blip r:embed="rId2" cstate="print"/>
          <a:srcRect/>
          <a:stretch>
            <a:fillRect/>
          </a:stretch>
        </p:blipFill>
        <p:spPr>
          <a:xfrm>
            <a:off x="1229139" y="964095"/>
            <a:ext cx="6769290" cy="4724400"/>
          </a:xfrm>
          <a:prstGeom prst="rect">
            <a:avLst/>
          </a:prstGeom>
        </p:spPr>
      </p:pic>
      <p:sp>
        <p:nvSpPr>
          <p:cNvPr id="5" name="Rectangle 6"/>
          <p:cNvSpPr txBox="1">
            <a:spLocks noChangeArrowheads="1"/>
          </p:cNvSpPr>
          <p:nvPr/>
        </p:nvSpPr>
        <p:spPr>
          <a:xfrm>
            <a:off x="1229139" y="5562600"/>
            <a:ext cx="7838661" cy="990600"/>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indent="-256032">
              <a:buFont typeface="Wingdings" pitchFamily="2" charset="2"/>
              <a:buNone/>
              <a:defRPr/>
            </a:pPr>
            <a:endParaRPr lang="en-US" sz="2000" dirty="0"/>
          </a:p>
          <a:p>
            <a:pPr marL="365760" indent="-256032">
              <a:buFont typeface="Wingdings" pitchFamily="2" charset="2"/>
              <a:buNone/>
              <a:defRPr/>
            </a:pPr>
            <a:r>
              <a:rPr lang="en-US" sz="3100" dirty="0"/>
              <a:t>CA=Congenital Anomalies	CHD= Congenital Heart Disease</a:t>
            </a:r>
          </a:p>
          <a:p>
            <a:pPr marL="365760" indent="-256032">
              <a:buFont typeface="Wingdings" pitchFamily="2" charset="2"/>
              <a:buNone/>
              <a:defRPr/>
            </a:pPr>
            <a:endParaRPr lang="en-US" sz="1800" i="1" dirty="0"/>
          </a:p>
          <a:p>
            <a:pPr marL="365760" indent="-256032">
              <a:buFont typeface="Wingdings" pitchFamily="2" charset="2"/>
              <a:buNone/>
              <a:defRPr/>
            </a:pPr>
            <a:r>
              <a:rPr lang="en-US" sz="2600" i="1" dirty="0"/>
              <a:t>Source: R. Wilkens, Health Canada, 2007</a:t>
            </a:r>
          </a:p>
        </p:txBody>
      </p:sp>
      <p:cxnSp>
        <p:nvCxnSpPr>
          <p:cNvPr id="6" name="Straight Connector 5"/>
          <p:cNvCxnSpPr/>
          <p:nvPr/>
        </p:nvCxnSpPr>
        <p:spPr>
          <a:xfrm>
            <a:off x="2438400" y="3962400"/>
            <a:ext cx="3962400" cy="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553200" y="3810000"/>
            <a:ext cx="633413" cy="369887"/>
          </a:xfrm>
          <a:prstGeom prst="rect">
            <a:avLst/>
          </a:prstGeom>
          <a:noFill/>
        </p:spPr>
        <p:txBody>
          <a:bodyPr wrap="none">
            <a:spAutoFit/>
          </a:bodyPr>
          <a:lstStyle/>
          <a:p>
            <a:pPr>
              <a:defRPr/>
            </a:pPr>
            <a:r>
              <a:rPr lang="en-CA" b="1" dirty="0">
                <a:solidFill>
                  <a:srgbClr val="F79646">
                    <a:lumMod val="50000"/>
                  </a:srgbClr>
                </a:solidFill>
                <a:latin typeface="Arial" pitchFamily="34" charset="0"/>
                <a:cs typeface="Arial" pitchFamily="34" charset="0"/>
              </a:rPr>
              <a:t>18 y</a:t>
            </a:r>
          </a:p>
        </p:txBody>
      </p:sp>
    </p:spTree>
    <p:extLst>
      <p:ext uri="{BB962C8B-B14F-4D97-AF65-F5344CB8AC3E}">
        <p14:creationId xmlns:p14="http://schemas.microsoft.com/office/powerpoint/2010/main" val="1419728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a:solidFill>
            <a:schemeClr val="bg1">
              <a:alpha val="16862"/>
            </a:schemeClr>
          </a:solidFill>
        </p:spPr>
        <p:txBody>
          <a:bodyPr/>
          <a:lstStyle/>
          <a:p>
            <a:pPr algn="ctr"/>
            <a:r>
              <a:rPr lang="en-US" sz="3600" dirty="0">
                <a:solidFill>
                  <a:schemeClr val="tx1">
                    <a:lumMod val="65000"/>
                    <a:lumOff val="35000"/>
                  </a:schemeClr>
                </a:solidFill>
                <a:ea typeface="ＭＳ Ｐゴシック" pitchFamily="34" charset="-128"/>
              </a:rPr>
              <a:t>Transitions Can Be Challenging!</a:t>
            </a:r>
          </a:p>
        </p:txBody>
      </p:sp>
      <p:pic>
        <p:nvPicPr>
          <p:cNvPr id="33796" name="Picture 5" descr="2002-06-02"/>
          <p:cNvPicPr>
            <a:picLocks noChangeAspect="1" noChangeArrowheads="1"/>
          </p:cNvPicPr>
          <p:nvPr/>
        </p:nvPicPr>
        <p:blipFill>
          <a:blip r:embed="rId2" cstate="print"/>
          <a:srcRect t="8136" b="6177"/>
          <a:stretch>
            <a:fillRect/>
          </a:stretch>
        </p:blipFill>
        <p:spPr bwMode="auto">
          <a:xfrm>
            <a:off x="228600" y="1825625"/>
            <a:ext cx="8686800" cy="3929062"/>
          </a:xfrm>
          <a:prstGeom prst="rect">
            <a:avLst/>
          </a:prstGeom>
          <a:noFill/>
          <a:ln w="9525">
            <a:noFill/>
            <a:miter lim="800000"/>
            <a:headEnd/>
            <a:tailEnd/>
          </a:ln>
        </p:spPr>
      </p:pic>
    </p:spTree>
    <p:extLst>
      <p:ext uri="{BB962C8B-B14F-4D97-AF65-F5344CB8AC3E}">
        <p14:creationId xmlns:p14="http://schemas.microsoft.com/office/powerpoint/2010/main" val="2352164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395926" y="-102363"/>
            <a:ext cx="8229600" cy="1228725"/>
          </a:xfrm>
          <a:solidFill>
            <a:schemeClr val="bg1">
              <a:alpha val="16862"/>
            </a:schemeClr>
          </a:solidFill>
        </p:spPr>
        <p:txBody>
          <a:bodyPr/>
          <a:lstStyle/>
          <a:p>
            <a:pPr eaLnBrk="1" hangingPunct="1"/>
            <a:r>
              <a:rPr lang="en-US" dirty="0">
                <a:solidFill>
                  <a:schemeClr val="tx1">
                    <a:lumMod val="65000"/>
                    <a:lumOff val="35000"/>
                  </a:schemeClr>
                </a:solidFill>
              </a:rPr>
              <a:t>Health Transition &amp; Transfer</a:t>
            </a:r>
          </a:p>
        </p:txBody>
      </p:sp>
      <p:sp>
        <p:nvSpPr>
          <p:cNvPr id="5" name="Content Placeholder 4"/>
          <p:cNvSpPr>
            <a:spLocks noGrp="1"/>
          </p:cNvSpPr>
          <p:nvPr>
            <p:ph idx="1"/>
          </p:nvPr>
        </p:nvSpPr>
        <p:spPr>
          <a:xfrm>
            <a:off x="457200" y="3910612"/>
            <a:ext cx="8686800" cy="2751425"/>
          </a:xfrm>
        </p:spPr>
        <p:txBody>
          <a:bodyPr>
            <a:normAutofit/>
          </a:bodyPr>
          <a:lstStyle/>
          <a:p>
            <a:pPr marL="0" indent="0">
              <a:buNone/>
            </a:pPr>
            <a:r>
              <a:rPr lang="en-US" sz="2400" b="1" dirty="0">
                <a:solidFill>
                  <a:schemeClr val="tx1">
                    <a:lumMod val="65000"/>
                    <a:lumOff val="35000"/>
                  </a:schemeClr>
                </a:solidFill>
              </a:rPr>
              <a:t>Medical Transition</a:t>
            </a:r>
            <a:r>
              <a:rPr lang="en-US" sz="2400" dirty="0">
                <a:solidFill>
                  <a:schemeClr val="tx1">
                    <a:lumMod val="65000"/>
                    <a:lumOff val="35000"/>
                  </a:schemeClr>
                </a:solidFill>
              </a:rPr>
              <a:t>: “the purposeful, planned movement of adolescents and young adults with chronic physical and  medical conditions from child-centered to adult-oriented health care systems.”</a:t>
            </a:r>
          </a:p>
          <a:p>
            <a:pPr marL="0" indent="0">
              <a:buNone/>
            </a:pPr>
            <a:r>
              <a:rPr lang="en-US" sz="2400" b="1" dirty="0">
                <a:solidFill>
                  <a:schemeClr val="tx1">
                    <a:lumMod val="65000"/>
                    <a:lumOff val="35000"/>
                  </a:schemeClr>
                </a:solidFill>
              </a:rPr>
              <a:t>Transfer</a:t>
            </a:r>
            <a:r>
              <a:rPr lang="en-US" sz="2400" dirty="0">
                <a:solidFill>
                  <a:schemeClr val="tx1">
                    <a:lumMod val="65000"/>
                    <a:lumOff val="35000"/>
                  </a:schemeClr>
                </a:solidFill>
              </a:rPr>
              <a:t>: the movement to a new health care setting, provider, or both.</a:t>
            </a:r>
            <a:endParaRPr lang="en-US" dirty="0">
              <a:solidFill>
                <a:schemeClr val="tx1">
                  <a:lumMod val="65000"/>
                  <a:lumOff val="35000"/>
                </a:schemeClr>
              </a:solidFill>
            </a:endParaRPr>
          </a:p>
        </p:txBody>
      </p:sp>
      <p:sp>
        <p:nvSpPr>
          <p:cNvPr id="32772" name="AutoShape 4"/>
          <p:cNvSpPr>
            <a:spLocks noChangeArrowheads="1"/>
          </p:cNvSpPr>
          <p:nvPr/>
        </p:nvSpPr>
        <p:spPr bwMode="auto">
          <a:xfrm>
            <a:off x="595784" y="1560657"/>
            <a:ext cx="7239000" cy="990600"/>
          </a:xfrm>
          <a:prstGeom prst="rightArrow">
            <a:avLst>
              <a:gd name="adj1" fmla="val 50000"/>
              <a:gd name="adj2" fmla="val 258340"/>
            </a:avLst>
          </a:prstGeom>
          <a:solidFill>
            <a:srgbClr val="8E979D"/>
          </a:solidFill>
          <a:ln w="9525">
            <a:noFill/>
            <a:miter lim="800000"/>
            <a:headEnd/>
            <a:tailEnd/>
          </a:ln>
        </p:spPr>
        <p:txBody>
          <a:bodyPr wrap="none" anchor="ctr"/>
          <a:lstStyle/>
          <a:p>
            <a:endParaRPr lang="en-US">
              <a:solidFill>
                <a:prstClr val="black"/>
              </a:solidFill>
              <a:latin typeface="Lucida Sans Unicode" pitchFamily="34" charset="0"/>
              <a:cs typeface="Arial" pitchFamily="34" charset="0"/>
            </a:endParaRPr>
          </a:p>
        </p:txBody>
      </p:sp>
      <p:grpSp>
        <p:nvGrpSpPr>
          <p:cNvPr id="2" name="Group 1"/>
          <p:cNvGrpSpPr/>
          <p:nvPr/>
        </p:nvGrpSpPr>
        <p:grpSpPr>
          <a:xfrm>
            <a:off x="595784" y="980926"/>
            <a:ext cx="8933620" cy="5561360"/>
            <a:chOff x="571500" y="3787775"/>
            <a:chExt cx="8933620" cy="5561360"/>
          </a:xfrm>
        </p:grpSpPr>
        <p:sp>
          <p:nvSpPr>
            <p:cNvPr id="32773" name="Text Box 5"/>
            <p:cNvSpPr txBox="1">
              <a:spLocks noChangeArrowheads="1"/>
            </p:cNvSpPr>
            <p:nvPr/>
          </p:nvSpPr>
          <p:spPr bwMode="auto">
            <a:xfrm>
              <a:off x="571500" y="3787775"/>
              <a:ext cx="7886700" cy="938719"/>
            </a:xfrm>
            <a:prstGeom prst="rect">
              <a:avLst/>
            </a:prstGeom>
            <a:noFill/>
            <a:ln w="9525">
              <a:noFill/>
              <a:miter lim="800000"/>
              <a:headEnd/>
              <a:tailEnd/>
            </a:ln>
          </p:spPr>
          <p:txBody>
            <a:bodyPr>
              <a:spAutoFit/>
            </a:bodyPr>
            <a:lstStyle/>
            <a:p>
              <a:pPr>
                <a:spcBef>
                  <a:spcPct val="50000"/>
                </a:spcBef>
              </a:pPr>
              <a:r>
                <a:rPr lang="en-US" sz="2200" b="1" dirty="0">
                  <a:solidFill>
                    <a:srgbClr val="B6447B"/>
                  </a:solidFill>
                  <a:ea typeface="ＭＳ Ｐゴシック" pitchFamily="34" charset="-128"/>
                  <a:cs typeface="Calibri" panose="020F0502020204030204" pitchFamily="34" charset="0"/>
                </a:rPr>
                <a:t>Pediatric health care			              Adult health care</a:t>
              </a:r>
            </a:p>
            <a:p>
              <a:pPr>
                <a:spcBef>
                  <a:spcPct val="50000"/>
                </a:spcBef>
              </a:pPr>
              <a:r>
                <a:rPr lang="en-US" sz="2200" dirty="0">
                  <a:solidFill>
                    <a:srgbClr val="B6447B"/>
                  </a:solidFill>
                  <a:ea typeface="ＭＳ Ｐゴシック" pitchFamily="34" charset="-128"/>
                  <a:cs typeface="Calibri" panose="020F0502020204030204" pitchFamily="34" charset="0"/>
                </a:rPr>
                <a:t>			</a:t>
              </a:r>
              <a:endParaRPr lang="en-US" sz="2200" b="1" dirty="0">
                <a:solidFill>
                  <a:srgbClr val="B6447B"/>
                </a:solidFill>
                <a:ea typeface="ＭＳ Ｐゴシック" pitchFamily="34" charset="-128"/>
                <a:cs typeface="Calibri" panose="020F0502020204030204" pitchFamily="34" charset="0"/>
              </a:endParaRPr>
            </a:p>
          </p:txBody>
        </p:sp>
        <p:sp>
          <p:nvSpPr>
            <p:cNvPr id="32775" name="Text Box 7"/>
            <p:cNvSpPr txBox="1">
              <a:spLocks noChangeArrowheads="1"/>
            </p:cNvSpPr>
            <p:nvPr/>
          </p:nvSpPr>
          <p:spPr bwMode="auto">
            <a:xfrm>
              <a:off x="2933700" y="5681393"/>
              <a:ext cx="2286000" cy="677108"/>
            </a:xfrm>
            <a:prstGeom prst="rect">
              <a:avLst/>
            </a:prstGeom>
            <a:noFill/>
            <a:ln w="9525">
              <a:noFill/>
              <a:miter lim="800000"/>
              <a:headEnd/>
              <a:tailEnd/>
            </a:ln>
          </p:spPr>
          <p:txBody>
            <a:bodyPr>
              <a:spAutoFit/>
            </a:bodyPr>
            <a:lstStyle/>
            <a:p>
              <a:pPr>
                <a:spcBef>
                  <a:spcPct val="50000"/>
                </a:spcBef>
              </a:pPr>
              <a:r>
                <a:rPr lang="en-US" sz="1900" b="1" dirty="0">
                  <a:solidFill>
                    <a:srgbClr val="B6447B"/>
                  </a:solidFill>
                  <a:ea typeface="ＭＳ Ｐゴシック" pitchFamily="34" charset="-128"/>
                  <a:cs typeface="Calibri" panose="020F0502020204030204" pitchFamily="34" charset="0"/>
                </a:rPr>
                <a:t>Transfer of care = point in time</a:t>
              </a:r>
            </a:p>
          </p:txBody>
        </p:sp>
        <p:sp>
          <p:nvSpPr>
            <p:cNvPr id="32776" name="Text Box 8"/>
            <p:cNvSpPr txBox="1">
              <a:spLocks noChangeArrowheads="1"/>
            </p:cNvSpPr>
            <p:nvPr/>
          </p:nvSpPr>
          <p:spPr bwMode="auto">
            <a:xfrm>
              <a:off x="6305079" y="8949025"/>
              <a:ext cx="3200041" cy="400110"/>
            </a:xfrm>
            <a:prstGeom prst="rect">
              <a:avLst/>
            </a:prstGeom>
            <a:noFill/>
            <a:ln w="9525">
              <a:noFill/>
              <a:miter lim="800000"/>
              <a:headEnd/>
              <a:tailEnd/>
            </a:ln>
          </p:spPr>
          <p:txBody>
            <a:bodyPr wrap="square">
              <a:spAutoFit/>
            </a:bodyPr>
            <a:lstStyle/>
            <a:p>
              <a:pPr>
                <a:spcBef>
                  <a:spcPct val="50000"/>
                </a:spcBef>
              </a:pPr>
              <a:r>
                <a:rPr lang="en-US" sz="2000" dirty="0">
                  <a:solidFill>
                    <a:schemeClr val="tx1">
                      <a:lumMod val="65000"/>
                      <a:lumOff val="35000"/>
                    </a:schemeClr>
                  </a:solidFill>
                  <a:ea typeface="ＭＳ Ｐゴシック" pitchFamily="34" charset="-128"/>
                  <a:cs typeface="Arial" pitchFamily="34" charset="0"/>
                </a:rPr>
                <a:t>Blum 1993, Rosen, 2006</a:t>
              </a:r>
            </a:p>
          </p:txBody>
        </p:sp>
        <p:sp>
          <p:nvSpPr>
            <p:cNvPr id="10" name="Up Arrow 9"/>
            <p:cNvSpPr/>
            <p:nvPr/>
          </p:nvSpPr>
          <p:spPr>
            <a:xfrm>
              <a:off x="5029200" y="5479774"/>
              <a:ext cx="381000" cy="914400"/>
            </a:xfrm>
            <a:prstGeom prst="upArrow">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solidFill>
                  <a:srgbClr val="B6447B"/>
                </a:solidFill>
              </a:endParaRPr>
            </a:p>
          </p:txBody>
        </p:sp>
      </p:grpSp>
    </p:spTree>
    <p:custDataLst>
      <p:tags r:id="rId1"/>
    </p:custDataLst>
    <p:extLst>
      <p:ext uri="{BB962C8B-B14F-4D97-AF65-F5344CB8AC3E}">
        <p14:creationId xmlns:p14="http://schemas.microsoft.com/office/powerpoint/2010/main" val="27011964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365126"/>
            <a:ext cx="8210550" cy="1035049"/>
          </a:xfrm>
        </p:spPr>
        <p:txBody>
          <a:bodyPr/>
          <a:lstStyle/>
          <a:p>
            <a:r>
              <a:rPr lang="en-US" dirty="0">
                <a:solidFill>
                  <a:schemeClr val="tx1">
                    <a:lumMod val="65000"/>
                    <a:lumOff val="35000"/>
                  </a:schemeClr>
                </a:solidFill>
              </a:rPr>
              <a:t>What Are the Issues?</a:t>
            </a:r>
          </a:p>
        </p:txBody>
      </p:sp>
      <p:sp>
        <p:nvSpPr>
          <p:cNvPr id="6" name="Content Placeholder 5"/>
          <p:cNvSpPr>
            <a:spLocks noGrp="1"/>
          </p:cNvSpPr>
          <p:nvPr>
            <p:ph idx="4294967295"/>
          </p:nvPr>
        </p:nvSpPr>
        <p:spPr>
          <a:xfrm>
            <a:off x="304800" y="1400175"/>
            <a:ext cx="8534400" cy="4695825"/>
          </a:xfrm>
        </p:spPr>
        <p:txBody>
          <a:bodyPr>
            <a:noAutofit/>
          </a:bodyPr>
          <a:lstStyle/>
          <a:p>
            <a:pPr marL="0" indent="0">
              <a:buNone/>
            </a:pPr>
            <a:r>
              <a:rPr lang="en-US" sz="2300" b="1" dirty="0">
                <a:solidFill>
                  <a:schemeClr val="tx1">
                    <a:lumMod val="65000"/>
                    <a:lumOff val="35000"/>
                  </a:schemeClr>
                </a:solidFill>
              </a:rPr>
              <a:t>The good:</a:t>
            </a:r>
          </a:p>
          <a:p>
            <a:pPr lvl="1"/>
            <a:r>
              <a:rPr lang="en-US" sz="2300" dirty="0">
                <a:solidFill>
                  <a:schemeClr val="tx1">
                    <a:lumMod val="65000"/>
                    <a:lumOff val="35000"/>
                  </a:schemeClr>
                </a:solidFill>
              </a:rPr>
              <a:t>More youth with chronic conditions survive into adulthood!</a:t>
            </a:r>
          </a:p>
          <a:p>
            <a:pPr lvl="1"/>
            <a:r>
              <a:rPr lang="en-US" sz="2300" dirty="0">
                <a:solidFill>
                  <a:schemeClr val="tx1">
                    <a:lumMod val="65000"/>
                    <a:lumOff val="35000"/>
                  </a:schemeClr>
                </a:solidFill>
              </a:rPr>
              <a:t>It is well recognized by multiple stakeholders that most adverse outcomes in experience of care, population health and costs are preventable</a:t>
            </a:r>
          </a:p>
          <a:p>
            <a:pPr marL="0" indent="0">
              <a:buNone/>
            </a:pPr>
            <a:r>
              <a:rPr lang="en-US" sz="2300" b="1" dirty="0">
                <a:solidFill>
                  <a:schemeClr val="tx1">
                    <a:lumMod val="65000"/>
                    <a:lumOff val="35000"/>
                  </a:schemeClr>
                </a:solidFill>
              </a:rPr>
              <a:t>The bad:</a:t>
            </a:r>
          </a:p>
          <a:p>
            <a:pPr lvl="1"/>
            <a:r>
              <a:rPr lang="en-US" sz="2300" dirty="0">
                <a:solidFill>
                  <a:schemeClr val="tx1">
                    <a:lumMod val="65000"/>
                    <a:lumOff val="35000"/>
                  </a:schemeClr>
                </a:solidFill>
              </a:rPr>
              <a:t>Healthcare transition from pediatric to adult services is not easy and comes with a ‘cost’</a:t>
            </a:r>
          </a:p>
          <a:p>
            <a:pPr lvl="1"/>
            <a:r>
              <a:rPr lang="en-CA" sz="2300" dirty="0">
                <a:solidFill>
                  <a:schemeClr val="tx1">
                    <a:lumMod val="65000"/>
                    <a:lumOff val="35000"/>
                  </a:schemeClr>
                </a:solidFill>
              </a:rPr>
              <a:t>Parents are reporting a greater need for support around the transition period</a:t>
            </a:r>
            <a:endParaRPr lang="en-US" sz="2300" dirty="0">
              <a:solidFill>
                <a:schemeClr val="tx1">
                  <a:lumMod val="65000"/>
                  <a:lumOff val="35000"/>
                </a:schemeClr>
              </a:solidFill>
            </a:endParaRPr>
          </a:p>
          <a:p>
            <a:pPr marL="0" indent="0">
              <a:buNone/>
            </a:pPr>
            <a:r>
              <a:rPr lang="en-US" sz="2300" b="1" dirty="0">
                <a:solidFill>
                  <a:schemeClr val="tx1">
                    <a:lumMod val="65000"/>
                    <a:lumOff val="35000"/>
                  </a:schemeClr>
                </a:solidFill>
              </a:rPr>
              <a:t>The ugly:</a:t>
            </a:r>
          </a:p>
          <a:p>
            <a:pPr lvl="1"/>
            <a:r>
              <a:rPr lang="en-US" sz="2300" dirty="0">
                <a:solidFill>
                  <a:schemeClr val="tx1">
                    <a:lumMod val="65000"/>
                    <a:lumOff val="35000"/>
                  </a:schemeClr>
                </a:solidFill>
              </a:rPr>
              <a:t>Lack of systematic evaluation of the effectiveness of interventions to improve the transition process</a:t>
            </a:r>
            <a:endParaRPr lang="en-US" sz="2300" dirty="0">
              <a:solidFill>
                <a:schemeClr val="accent6">
                  <a:lumMod val="75000"/>
                </a:schemeClr>
              </a:solidFill>
            </a:endParaRPr>
          </a:p>
        </p:txBody>
      </p:sp>
      <p:sp>
        <p:nvSpPr>
          <p:cNvPr id="2" name="Rectangle 1"/>
          <p:cNvSpPr/>
          <p:nvPr/>
        </p:nvSpPr>
        <p:spPr>
          <a:xfrm>
            <a:off x="5539423" y="6096000"/>
            <a:ext cx="3604577" cy="400110"/>
          </a:xfrm>
          <a:prstGeom prst="rect">
            <a:avLst/>
          </a:prstGeom>
        </p:spPr>
        <p:txBody>
          <a:bodyPr wrap="none">
            <a:spAutoFit/>
          </a:bodyPr>
          <a:lstStyle/>
          <a:p>
            <a:pPr lvl="1"/>
            <a:r>
              <a:rPr lang="en-US" sz="2000" dirty="0">
                <a:solidFill>
                  <a:schemeClr val="tx1">
                    <a:lumMod val="65000"/>
                    <a:lumOff val="35000"/>
                  </a:schemeClr>
                </a:solidFill>
              </a:rPr>
              <a:t> </a:t>
            </a:r>
            <a:r>
              <a:rPr lang="en-US" sz="2000" dirty="0" err="1">
                <a:solidFill>
                  <a:schemeClr val="tx1">
                    <a:lumMod val="65000"/>
                    <a:lumOff val="35000"/>
                  </a:schemeClr>
                </a:solidFill>
              </a:rPr>
              <a:t>Gorter</a:t>
            </a:r>
            <a:r>
              <a:rPr lang="en-US" sz="2000" dirty="0">
                <a:solidFill>
                  <a:schemeClr val="tx1">
                    <a:lumMod val="65000"/>
                    <a:lumOff val="35000"/>
                  </a:schemeClr>
                </a:solidFill>
              </a:rPr>
              <a:t> et al BMJ Open 2015</a:t>
            </a:r>
          </a:p>
        </p:txBody>
      </p:sp>
    </p:spTree>
    <p:extLst>
      <p:ext uri="{BB962C8B-B14F-4D97-AF65-F5344CB8AC3E}">
        <p14:creationId xmlns:p14="http://schemas.microsoft.com/office/powerpoint/2010/main" val="2570053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a:xfrm>
            <a:off x="457200" y="365126"/>
            <a:ext cx="7886700" cy="1325563"/>
          </a:xfrm>
          <a:solidFill>
            <a:schemeClr val="bg1">
              <a:alpha val="16862"/>
            </a:schemeClr>
          </a:solidFill>
        </p:spPr>
        <p:txBody>
          <a:bodyPr/>
          <a:lstStyle/>
          <a:p>
            <a:r>
              <a:rPr lang="en-US" altLang="en-US" dirty="0">
                <a:solidFill>
                  <a:schemeClr val="tx1">
                    <a:lumMod val="65000"/>
                    <a:lumOff val="35000"/>
                  </a:schemeClr>
                </a:solidFill>
              </a:rPr>
              <a:t>Unplanned Transition</a:t>
            </a:r>
            <a:endParaRPr lang="en-CA" altLang="en-US" dirty="0"/>
          </a:p>
        </p:txBody>
      </p:sp>
      <p:sp>
        <p:nvSpPr>
          <p:cNvPr id="4100" name="Content Placeholder 5"/>
          <p:cNvSpPr>
            <a:spLocks noGrp="1"/>
          </p:cNvSpPr>
          <p:nvPr>
            <p:ph idx="1"/>
          </p:nvPr>
        </p:nvSpPr>
        <p:spPr>
          <a:xfrm>
            <a:off x="457200" y="1562100"/>
            <a:ext cx="8458200" cy="4800600"/>
          </a:xfrm>
        </p:spPr>
        <p:txBody>
          <a:bodyPr/>
          <a:lstStyle/>
          <a:p>
            <a:pPr marL="457200" indent="-457200">
              <a:buFont typeface="Arial" panose="020B0604020202020204" pitchFamily="34" charset="0"/>
              <a:buChar char="•"/>
              <a:defRPr/>
            </a:pPr>
            <a:r>
              <a:rPr lang="en-US" sz="2800" dirty="0">
                <a:solidFill>
                  <a:schemeClr val="tx1">
                    <a:lumMod val="65000"/>
                    <a:lumOff val="35000"/>
                  </a:schemeClr>
                </a:solidFill>
              </a:rPr>
              <a:t>When transition to adult care is unplanned or poorly supported, it could lead to:</a:t>
            </a:r>
          </a:p>
          <a:p>
            <a:pPr marL="857250" lvl="1" indent="-457200">
              <a:defRPr/>
            </a:pPr>
            <a:r>
              <a:rPr lang="en-US" sz="2400" dirty="0">
                <a:solidFill>
                  <a:schemeClr val="tx1">
                    <a:lumMod val="65000"/>
                    <a:lumOff val="35000"/>
                  </a:schemeClr>
                </a:solidFill>
              </a:rPr>
              <a:t>Poor health outcomes</a:t>
            </a:r>
          </a:p>
          <a:p>
            <a:pPr marL="857250" lvl="1" indent="-457200">
              <a:defRPr/>
            </a:pPr>
            <a:r>
              <a:rPr lang="en-US" sz="2400" dirty="0">
                <a:solidFill>
                  <a:schemeClr val="tx1">
                    <a:lumMod val="65000"/>
                    <a:lumOff val="35000"/>
                  </a:schemeClr>
                </a:solidFill>
              </a:rPr>
              <a:t>Costly hospitalizations</a:t>
            </a:r>
          </a:p>
          <a:p>
            <a:pPr marL="857250" lvl="1" indent="-457200">
              <a:defRPr/>
            </a:pPr>
            <a:r>
              <a:rPr lang="en-US" sz="2400" dirty="0">
                <a:solidFill>
                  <a:schemeClr val="tx1">
                    <a:lumMod val="65000"/>
                    <a:lumOff val="35000"/>
                  </a:schemeClr>
                </a:solidFill>
              </a:rPr>
              <a:t>Inequity of healthcare services</a:t>
            </a:r>
          </a:p>
          <a:p>
            <a:pPr marL="857250" lvl="1" indent="-457200">
              <a:defRPr/>
            </a:pPr>
            <a:r>
              <a:rPr lang="en-US" sz="2400" dirty="0">
                <a:solidFill>
                  <a:schemeClr val="tx1">
                    <a:lumMod val="65000"/>
                    <a:lumOff val="35000"/>
                  </a:schemeClr>
                </a:solidFill>
              </a:rPr>
              <a:t>Missed school or work</a:t>
            </a:r>
          </a:p>
          <a:p>
            <a:pPr marL="857250" lvl="1" indent="-457200">
              <a:defRPr/>
            </a:pPr>
            <a:r>
              <a:rPr lang="en-US" sz="2400" dirty="0">
                <a:solidFill>
                  <a:schemeClr val="tx1">
                    <a:lumMod val="65000"/>
                    <a:lumOff val="35000"/>
                  </a:schemeClr>
                </a:solidFill>
              </a:rPr>
              <a:t>Higher rates of health-risk </a:t>
            </a:r>
            <a:r>
              <a:rPr lang="en-US" sz="2400" dirty="0" err="1">
                <a:solidFill>
                  <a:schemeClr val="tx1">
                    <a:lumMod val="65000"/>
                    <a:lumOff val="35000"/>
                  </a:schemeClr>
                </a:solidFill>
              </a:rPr>
              <a:t>behaviours</a:t>
            </a:r>
            <a:endParaRPr lang="en-US" sz="2400" dirty="0">
              <a:solidFill>
                <a:schemeClr val="tx1">
                  <a:lumMod val="65000"/>
                  <a:lumOff val="35000"/>
                </a:schemeClr>
              </a:solidFill>
            </a:endParaRPr>
          </a:p>
          <a:p>
            <a:pPr marL="400050" lvl="1" indent="0">
              <a:spcBef>
                <a:spcPts val="0"/>
              </a:spcBef>
              <a:buNone/>
              <a:defRPr/>
            </a:pPr>
            <a:endParaRPr lang="en-US" sz="2400" dirty="0">
              <a:solidFill>
                <a:schemeClr val="tx1">
                  <a:lumMod val="65000"/>
                  <a:lumOff val="35000"/>
                </a:schemeClr>
              </a:solidFill>
            </a:endParaRPr>
          </a:p>
          <a:p>
            <a:pPr marL="457200" indent="-457200">
              <a:buFont typeface="Arial" panose="020B0604020202020204" pitchFamily="34" charset="0"/>
              <a:buChar char="•"/>
              <a:defRPr/>
            </a:pPr>
            <a:r>
              <a:rPr lang="en-CA" sz="2800" dirty="0">
                <a:solidFill>
                  <a:schemeClr val="tx1">
                    <a:lumMod val="65000"/>
                    <a:lumOff val="35000"/>
                  </a:schemeClr>
                </a:solidFill>
              </a:rPr>
              <a:t>There is a general consensus that most of these unpleasant outcomes are preventable</a:t>
            </a:r>
            <a:endParaRPr lang="en-US" sz="2800" dirty="0">
              <a:solidFill>
                <a:schemeClr val="tx1">
                  <a:lumMod val="65000"/>
                  <a:lumOff val="35000"/>
                </a:schemeClr>
              </a:solidFill>
            </a:endParaRPr>
          </a:p>
          <a:p>
            <a:pPr>
              <a:buFont typeface="Arial" panose="020B0604020202020204" pitchFamily="34" charset="0"/>
              <a:buNone/>
              <a:defRPr/>
            </a:pPr>
            <a:endParaRPr lang="en-CA" sz="2400" dirty="0">
              <a:latin typeface="Calibri" pitchFamily="34" charset="0"/>
            </a:endParaRPr>
          </a:p>
          <a:p>
            <a:pPr>
              <a:buFont typeface="Arial" panose="020B0604020202020204" pitchFamily="34" charset="0"/>
              <a:buNone/>
              <a:defRPr/>
            </a:pPr>
            <a:endParaRPr lang="en-CA" sz="2400" dirty="0">
              <a:latin typeface="Calibri" pitchFamily="34" charset="0"/>
            </a:endParaRPr>
          </a:p>
          <a:p>
            <a:pPr>
              <a:buFont typeface="Arial" panose="020B0604020202020204" pitchFamily="34" charset="0"/>
              <a:buNone/>
              <a:defRPr/>
            </a:pPr>
            <a:endParaRPr lang="en-CA" sz="2400" dirty="0">
              <a:latin typeface="Calibri" pitchFamily="34" charset="0"/>
            </a:endParaRPr>
          </a:p>
          <a:p>
            <a:pPr>
              <a:buFont typeface="Arial" panose="020B0604020202020204" pitchFamily="34" charset="0"/>
              <a:buNone/>
              <a:defRPr/>
            </a:pPr>
            <a:endParaRPr lang="en-CA" sz="2400" dirty="0">
              <a:latin typeface="Calibri" pitchFamily="34" charset="0"/>
            </a:endParaRPr>
          </a:p>
          <a:p>
            <a:pPr>
              <a:buFont typeface="Wingdings" pitchFamily="2" charset="2"/>
              <a:buChar char="v"/>
              <a:defRPr/>
            </a:pPr>
            <a:endParaRPr lang="en-CA" sz="2400" dirty="0">
              <a:latin typeface="Calibri" pitchFamily="34" charset="0"/>
            </a:endParaRPr>
          </a:p>
        </p:txBody>
      </p:sp>
      <p:pic>
        <p:nvPicPr>
          <p:cNvPr id="2" name="Picture 1"/>
          <p:cNvPicPr>
            <a:picLocks noChangeAspect="1"/>
          </p:cNvPicPr>
          <p:nvPr/>
        </p:nvPicPr>
        <p:blipFill>
          <a:blip r:embed="rId3"/>
          <a:stretch>
            <a:fillRect/>
          </a:stretch>
        </p:blipFill>
        <p:spPr>
          <a:xfrm>
            <a:off x="-49565" y="6510498"/>
            <a:ext cx="9193565" cy="347502"/>
          </a:xfrm>
          <a:prstGeom prst="rect">
            <a:avLst/>
          </a:prstGeom>
        </p:spPr>
      </p:pic>
    </p:spTree>
    <p:extLst>
      <p:ext uri="{BB962C8B-B14F-4D97-AF65-F5344CB8AC3E}">
        <p14:creationId xmlns:p14="http://schemas.microsoft.com/office/powerpoint/2010/main" val="387588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a:xfrm>
            <a:off x="457200" y="379413"/>
            <a:ext cx="7886700" cy="1325563"/>
          </a:xfrm>
          <a:solidFill>
            <a:schemeClr val="bg1">
              <a:alpha val="16862"/>
            </a:schemeClr>
          </a:solidFill>
        </p:spPr>
        <p:txBody>
          <a:bodyPr/>
          <a:lstStyle/>
          <a:p>
            <a:r>
              <a:rPr lang="en-US" altLang="en-US" dirty="0">
                <a:solidFill>
                  <a:schemeClr val="tx1">
                    <a:lumMod val="65000"/>
                    <a:lumOff val="35000"/>
                  </a:schemeClr>
                </a:solidFill>
              </a:rPr>
              <a:t>Transition Field</a:t>
            </a:r>
            <a:endParaRPr lang="en-CA" altLang="en-US" dirty="0"/>
          </a:p>
        </p:txBody>
      </p:sp>
      <p:sp>
        <p:nvSpPr>
          <p:cNvPr id="4100" name="Content Placeholder 5"/>
          <p:cNvSpPr>
            <a:spLocks noGrp="1"/>
          </p:cNvSpPr>
          <p:nvPr>
            <p:ph idx="1"/>
          </p:nvPr>
        </p:nvSpPr>
        <p:spPr>
          <a:xfrm>
            <a:off x="457200" y="1576392"/>
            <a:ext cx="8458200" cy="4800600"/>
          </a:xfrm>
        </p:spPr>
        <p:txBody>
          <a:bodyPr/>
          <a:lstStyle/>
          <a:p>
            <a:pPr marL="457200" indent="-457200">
              <a:buFont typeface="Arial" panose="020B0604020202020204" pitchFamily="34" charset="0"/>
              <a:buChar char="•"/>
              <a:defRPr/>
            </a:pPr>
            <a:r>
              <a:rPr lang="en-US" sz="2800" dirty="0">
                <a:solidFill>
                  <a:schemeClr val="tx1">
                    <a:lumMod val="65000"/>
                    <a:lumOff val="35000"/>
                  </a:schemeClr>
                </a:solidFill>
              </a:rPr>
              <a:t>Grown immensely to include models and interventions to improve transitions</a:t>
            </a:r>
          </a:p>
          <a:p>
            <a:pPr marL="457200" indent="-457200">
              <a:spcBef>
                <a:spcPts val="0"/>
              </a:spcBef>
              <a:buFont typeface="Arial" panose="020B0604020202020204" pitchFamily="34" charset="0"/>
              <a:buChar char="•"/>
              <a:defRPr/>
            </a:pPr>
            <a:endParaRPr lang="en-US" sz="2800" dirty="0">
              <a:solidFill>
                <a:schemeClr val="tx1">
                  <a:lumMod val="65000"/>
                  <a:lumOff val="35000"/>
                </a:schemeClr>
              </a:solidFill>
            </a:endParaRPr>
          </a:p>
          <a:p>
            <a:pPr marL="457200" indent="-457200">
              <a:buFont typeface="Arial" panose="020B0604020202020204" pitchFamily="34" charset="0"/>
              <a:buChar char="•"/>
              <a:defRPr/>
            </a:pPr>
            <a:r>
              <a:rPr lang="en-US" sz="2800" dirty="0">
                <a:solidFill>
                  <a:schemeClr val="tx1">
                    <a:lumMod val="65000"/>
                    <a:lumOff val="35000"/>
                  </a:schemeClr>
                </a:solidFill>
              </a:rPr>
              <a:t>Challenges surrounding current transition programs: </a:t>
            </a:r>
          </a:p>
          <a:p>
            <a:pPr marL="857250" lvl="1" indent="-457200">
              <a:defRPr/>
            </a:pPr>
            <a:r>
              <a:rPr lang="en-US" sz="2400" dirty="0">
                <a:solidFill>
                  <a:schemeClr val="tx1">
                    <a:lumMod val="65000"/>
                    <a:lumOff val="35000"/>
                  </a:schemeClr>
                </a:solidFill>
              </a:rPr>
              <a:t>Condition- or </a:t>
            </a:r>
            <a:r>
              <a:rPr lang="en-US" sz="2400" dirty="0" err="1">
                <a:solidFill>
                  <a:schemeClr val="tx1">
                    <a:lumMod val="65000"/>
                    <a:lumOff val="35000"/>
                  </a:schemeClr>
                </a:solidFill>
              </a:rPr>
              <a:t>centre</a:t>
            </a:r>
            <a:r>
              <a:rPr lang="en-US" sz="2400" dirty="0">
                <a:solidFill>
                  <a:schemeClr val="tx1">
                    <a:lumMod val="65000"/>
                    <a:lumOff val="35000"/>
                  </a:schemeClr>
                </a:solidFill>
              </a:rPr>
              <a:t>-specific</a:t>
            </a:r>
          </a:p>
          <a:p>
            <a:pPr marL="857250" lvl="1" indent="-457200">
              <a:defRPr/>
            </a:pPr>
            <a:r>
              <a:rPr lang="en-US" sz="2400" dirty="0">
                <a:solidFill>
                  <a:schemeClr val="tx1">
                    <a:lumMod val="65000"/>
                    <a:lumOff val="35000"/>
                  </a:schemeClr>
                </a:solidFill>
              </a:rPr>
              <a:t>Not evaluated or evidence-based</a:t>
            </a:r>
          </a:p>
          <a:p>
            <a:pPr marL="857250" lvl="1" indent="-457200">
              <a:defRPr/>
            </a:pPr>
            <a:r>
              <a:rPr lang="en-US" sz="2400" dirty="0">
                <a:solidFill>
                  <a:schemeClr val="tx1">
                    <a:lumMod val="65000"/>
                    <a:lumOff val="35000"/>
                  </a:schemeClr>
                </a:solidFill>
              </a:rPr>
              <a:t>Use of ‘home-grown’ measurement tools </a:t>
            </a:r>
          </a:p>
          <a:p>
            <a:pPr marL="857250" lvl="1" indent="-457200">
              <a:defRPr/>
            </a:pPr>
            <a:r>
              <a:rPr lang="en-US" sz="2400" dirty="0">
                <a:solidFill>
                  <a:schemeClr val="tx1">
                    <a:lumMod val="65000"/>
                    <a:lumOff val="35000"/>
                  </a:schemeClr>
                </a:solidFill>
              </a:rPr>
              <a:t>Focus on transfer and not transition process</a:t>
            </a:r>
          </a:p>
          <a:p>
            <a:pPr marL="857250" lvl="1" indent="-457200">
              <a:defRPr/>
            </a:pPr>
            <a:r>
              <a:rPr lang="en-US" sz="2400" dirty="0">
                <a:solidFill>
                  <a:schemeClr val="tx1">
                    <a:lumMod val="65000"/>
                    <a:lumOff val="35000"/>
                  </a:schemeClr>
                </a:solidFill>
              </a:rPr>
              <a:t>Disregard to population health</a:t>
            </a:r>
          </a:p>
          <a:p>
            <a:pPr marL="457200" indent="-457200">
              <a:lnSpc>
                <a:spcPct val="50000"/>
              </a:lnSpc>
              <a:buFont typeface="Arial" panose="020B0604020202020204" pitchFamily="34" charset="0"/>
              <a:buChar char="•"/>
              <a:defRPr/>
            </a:pPr>
            <a:endParaRPr lang="en-US" sz="2400" dirty="0">
              <a:solidFill>
                <a:schemeClr val="tx1">
                  <a:lumMod val="65000"/>
                  <a:lumOff val="35000"/>
                </a:schemeClr>
              </a:solidFill>
            </a:endParaRPr>
          </a:p>
          <a:p>
            <a:pPr>
              <a:buFont typeface="Arial" panose="020B0604020202020204" pitchFamily="34" charset="0"/>
              <a:buNone/>
              <a:defRPr/>
            </a:pPr>
            <a:endParaRPr lang="en-CA" sz="2400" dirty="0">
              <a:latin typeface="Calibri" pitchFamily="34" charset="0"/>
            </a:endParaRPr>
          </a:p>
          <a:p>
            <a:pPr>
              <a:buFont typeface="Arial" panose="020B0604020202020204" pitchFamily="34" charset="0"/>
              <a:buNone/>
              <a:defRPr/>
            </a:pPr>
            <a:endParaRPr lang="en-CA" sz="2400" dirty="0">
              <a:latin typeface="Calibri" pitchFamily="34" charset="0"/>
            </a:endParaRPr>
          </a:p>
          <a:p>
            <a:pPr>
              <a:buFont typeface="Arial" panose="020B0604020202020204" pitchFamily="34" charset="0"/>
              <a:buNone/>
              <a:defRPr/>
            </a:pPr>
            <a:endParaRPr lang="en-CA" sz="2400" dirty="0">
              <a:latin typeface="Calibri" pitchFamily="34" charset="0"/>
            </a:endParaRPr>
          </a:p>
          <a:p>
            <a:pPr>
              <a:buFont typeface="Arial" panose="020B0604020202020204" pitchFamily="34" charset="0"/>
              <a:buNone/>
              <a:defRPr/>
            </a:pPr>
            <a:endParaRPr lang="en-CA" sz="2400" dirty="0">
              <a:latin typeface="Calibri" pitchFamily="34" charset="0"/>
            </a:endParaRPr>
          </a:p>
          <a:p>
            <a:pPr>
              <a:buFont typeface="Wingdings" pitchFamily="2" charset="2"/>
              <a:buChar char="v"/>
              <a:defRPr/>
            </a:pPr>
            <a:endParaRPr lang="en-CA" sz="2400" dirty="0">
              <a:latin typeface="Calibri" pitchFamily="34" charset="0"/>
            </a:endParaRPr>
          </a:p>
        </p:txBody>
      </p:sp>
      <p:pic>
        <p:nvPicPr>
          <p:cNvPr id="2" name="Picture 1"/>
          <p:cNvPicPr>
            <a:picLocks noChangeAspect="1"/>
          </p:cNvPicPr>
          <p:nvPr/>
        </p:nvPicPr>
        <p:blipFill>
          <a:blip r:embed="rId3"/>
          <a:stretch>
            <a:fillRect/>
          </a:stretch>
        </p:blipFill>
        <p:spPr>
          <a:xfrm>
            <a:off x="-49565" y="6510498"/>
            <a:ext cx="9193565" cy="347502"/>
          </a:xfrm>
          <a:prstGeom prst="rect">
            <a:avLst/>
          </a:prstGeom>
        </p:spPr>
      </p:pic>
    </p:spTree>
    <p:extLst>
      <p:ext uri="{BB962C8B-B14F-4D97-AF65-F5344CB8AC3E}">
        <p14:creationId xmlns:p14="http://schemas.microsoft.com/office/powerpoint/2010/main" val="1294379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9588" y="381322"/>
            <a:ext cx="9525000" cy="1228725"/>
          </a:xfrm>
        </p:spPr>
        <p:txBody>
          <a:bodyPr/>
          <a:lstStyle/>
          <a:p>
            <a:r>
              <a:rPr lang="en-US" sz="4000" dirty="0">
                <a:solidFill>
                  <a:schemeClr val="tx1">
                    <a:lumMod val="65000"/>
                    <a:lumOff val="35000"/>
                  </a:schemeClr>
                </a:solidFill>
              </a:rPr>
              <a:t>Obstacles to Successful </a:t>
            </a:r>
            <a:r>
              <a:rPr lang="en-US" sz="4000" dirty="0"/>
              <a:t>T</a:t>
            </a:r>
            <a:r>
              <a:rPr lang="en-US" sz="4000" dirty="0">
                <a:solidFill>
                  <a:schemeClr val="tx1">
                    <a:lumMod val="65000"/>
                    <a:lumOff val="35000"/>
                  </a:schemeClr>
                </a:solidFill>
              </a:rPr>
              <a:t>ransition</a:t>
            </a:r>
          </a:p>
        </p:txBody>
      </p:sp>
      <p:sp>
        <p:nvSpPr>
          <p:cNvPr id="6" name="Content Placeholder 5"/>
          <p:cNvSpPr>
            <a:spLocks noGrp="1"/>
          </p:cNvSpPr>
          <p:nvPr>
            <p:ph idx="4294967295"/>
          </p:nvPr>
        </p:nvSpPr>
        <p:spPr>
          <a:xfrm>
            <a:off x="509588" y="1467172"/>
            <a:ext cx="8348662" cy="4705028"/>
          </a:xfrm>
        </p:spPr>
        <p:txBody>
          <a:bodyPr>
            <a:normAutofit/>
          </a:bodyPr>
          <a:lstStyle/>
          <a:p>
            <a:r>
              <a:rPr lang="en-US" dirty="0">
                <a:solidFill>
                  <a:schemeClr val="tx1">
                    <a:lumMod val="65000"/>
                    <a:lumOff val="35000"/>
                  </a:schemeClr>
                </a:solidFill>
              </a:rPr>
              <a:t>Many youth are not “transition ready” at the system-driven “transfer” point, and remain ill-equipped to navigate the complex adult health care system</a:t>
            </a:r>
          </a:p>
          <a:p>
            <a:endParaRPr lang="en-US" dirty="0">
              <a:solidFill>
                <a:schemeClr val="tx1">
                  <a:lumMod val="65000"/>
                  <a:lumOff val="35000"/>
                </a:schemeClr>
              </a:solidFill>
            </a:endParaRPr>
          </a:p>
          <a:p>
            <a:r>
              <a:rPr lang="en-US" dirty="0">
                <a:solidFill>
                  <a:schemeClr val="tx1">
                    <a:lumMod val="65000"/>
                    <a:lumOff val="35000"/>
                  </a:schemeClr>
                </a:solidFill>
              </a:rPr>
              <a:t>The lack of developmentally appropriate tools to assess child and family readiness for transition as a barrier to transition   </a:t>
            </a:r>
          </a:p>
          <a:p>
            <a:pPr marL="0" indent="0">
              <a:buNone/>
            </a:pPr>
            <a:endParaRPr lang="en-US" sz="2000" dirty="0">
              <a:solidFill>
                <a:schemeClr val="tx1">
                  <a:lumMod val="65000"/>
                  <a:lumOff val="35000"/>
                </a:schemeClr>
              </a:solidFill>
            </a:endParaRPr>
          </a:p>
          <a:p>
            <a:pPr marL="0" indent="0">
              <a:buNone/>
            </a:pPr>
            <a:r>
              <a:rPr lang="en-US" sz="2000" dirty="0">
                <a:solidFill>
                  <a:schemeClr val="tx1">
                    <a:lumMod val="65000"/>
                    <a:lumOff val="35000"/>
                  </a:schemeClr>
                </a:solidFill>
              </a:rPr>
              <a:t>Informed by the Community of Practice on Transition to Adulthood:</a:t>
            </a:r>
          </a:p>
          <a:p>
            <a:pPr marL="0" indent="0">
              <a:buNone/>
            </a:pPr>
            <a:r>
              <a:rPr lang="en-US" sz="2000" dirty="0">
                <a:solidFill>
                  <a:schemeClr val="tx1">
                    <a:lumMod val="65000"/>
                    <a:lumOff val="35000"/>
                  </a:schemeClr>
                </a:solidFill>
              </a:rPr>
              <a:t>- Provincial Council for Maternal and Child Health (PCMCH)</a:t>
            </a:r>
          </a:p>
          <a:p>
            <a:pPr marL="0" indent="0">
              <a:buNone/>
            </a:pPr>
            <a:r>
              <a:rPr lang="en-US" sz="2000" dirty="0">
                <a:solidFill>
                  <a:schemeClr val="tx1">
                    <a:lumMod val="65000"/>
                    <a:lumOff val="35000"/>
                  </a:schemeClr>
                </a:solidFill>
              </a:rPr>
              <a:t>- Canadian Association of Pediatric Health Centres (CAPHC)</a:t>
            </a:r>
          </a:p>
        </p:txBody>
      </p:sp>
    </p:spTree>
    <p:extLst>
      <p:ext uri="{BB962C8B-B14F-4D97-AF65-F5344CB8AC3E}">
        <p14:creationId xmlns:p14="http://schemas.microsoft.com/office/powerpoint/2010/main" val="1356047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5126"/>
            <a:ext cx="7886700" cy="1325563"/>
          </a:xfrm>
        </p:spPr>
        <p:txBody>
          <a:bodyPr/>
          <a:lstStyle/>
          <a:p>
            <a:r>
              <a:rPr lang="en-CA" dirty="0"/>
              <a:t>Transition-Q</a:t>
            </a:r>
          </a:p>
        </p:txBody>
      </p:sp>
      <p:sp>
        <p:nvSpPr>
          <p:cNvPr id="3" name="Content Placeholder 2"/>
          <p:cNvSpPr>
            <a:spLocks noGrp="1"/>
          </p:cNvSpPr>
          <p:nvPr>
            <p:ph idx="4294967295"/>
          </p:nvPr>
        </p:nvSpPr>
        <p:spPr>
          <a:xfrm>
            <a:off x="457199" y="1786813"/>
            <a:ext cx="8229600" cy="3686336"/>
          </a:xfrm>
        </p:spPr>
        <p:txBody>
          <a:bodyPr>
            <a:normAutofit/>
          </a:bodyPr>
          <a:lstStyle/>
          <a:p>
            <a:pPr>
              <a:spcAft>
                <a:spcPts val="1200"/>
              </a:spcAft>
            </a:pPr>
            <a:r>
              <a:rPr lang="en-CA" sz="2600" dirty="0">
                <a:solidFill>
                  <a:schemeClr val="tx1">
                    <a:lumMod val="65000"/>
                    <a:lumOff val="35000"/>
                  </a:schemeClr>
                </a:solidFill>
              </a:rPr>
              <a:t>This instrument has been developed with and tested</a:t>
            </a:r>
          </a:p>
          <a:p>
            <a:pPr lvl="1">
              <a:spcAft>
                <a:spcPts val="1200"/>
              </a:spcAft>
            </a:pPr>
            <a:r>
              <a:rPr lang="en-CA" sz="2600" dirty="0">
                <a:solidFill>
                  <a:schemeClr val="tx1">
                    <a:lumMod val="65000"/>
                    <a:lumOff val="35000"/>
                  </a:schemeClr>
                </a:solidFill>
              </a:rPr>
              <a:t>In a population of adolescents aged 12 to 18 years</a:t>
            </a:r>
          </a:p>
          <a:p>
            <a:pPr lvl="1">
              <a:spcAft>
                <a:spcPts val="1200"/>
              </a:spcAft>
            </a:pPr>
            <a:r>
              <a:rPr lang="en-CA" sz="2600" dirty="0">
                <a:solidFill>
                  <a:schemeClr val="tx1">
                    <a:lumMod val="65000"/>
                    <a:lumOff val="35000"/>
                  </a:schemeClr>
                </a:solidFill>
              </a:rPr>
              <a:t>With a broad range of chronic health conditions, including neurodevelopmental conditions</a:t>
            </a:r>
          </a:p>
        </p:txBody>
      </p:sp>
      <p:sp>
        <p:nvSpPr>
          <p:cNvPr id="5" name="Rectangle 4"/>
          <p:cNvSpPr/>
          <p:nvPr/>
        </p:nvSpPr>
        <p:spPr>
          <a:xfrm>
            <a:off x="5799879" y="6014038"/>
            <a:ext cx="3344121" cy="461665"/>
          </a:xfrm>
          <a:prstGeom prst="rect">
            <a:avLst/>
          </a:prstGeom>
        </p:spPr>
        <p:txBody>
          <a:bodyPr wrap="none">
            <a:spAutoFit/>
          </a:bodyPr>
          <a:lstStyle/>
          <a:p>
            <a:pPr>
              <a:buNone/>
            </a:pPr>
            <a:r>
              <a:rPr lang="en-CA" sz="2300" dirty="0">
                <a:solidFill>
                  <a:schemeClr val="tx1">
                    <a:lumMod val="65000"/>
                    <a:lumOff val="35000"/>
                  </a:schemeClr>
                </a:solidFill>
              </a:rPr>
              <a:t>Klassen et al, CCHD 2014 </a:t>
            </a:r>
          </a:p>
        </p:txBody>
      </p:sp>
    </p:spTree>
    <p:extLst>
      <p:ext uri="{BB962C8B-B14F-4D97-AF65-F5344CB8AC3E}">
        <p14:creationId xmlns:p14="http://schemas.microsoft.com/office/powerpoint/2010/main" val="1359339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7082"/>
            <a:ext cx="4800600" cy="6463416"/>
          </a:xfrm>
          <a:prstGeom prst="rect">
            <a:avLst/>
          </a:prstGeom>
        </p:spPr>
      </p:pic>
      <p:pic>
        <p:nvPicPr>
          <p:cNvPr id="6" name="Picture 5"/>
          <p:cNvPicPr>
            <a:picLocks noChangeAspect="1"/>
          </p:cNvPicPr>
          <p:nvPr/>
        </p:nvPicPr>
        <p:blipFill>
          <a:blip r:embed="rId3"/>
          <a:stretch>
            <a:fillRect/>
          </a:stretch>
        </p:blipFill>
        <p:spPr>
          <a:xfrm>
            <a:off x="4565275" y="1066800"/>
            <a:ext cx="4167451" cy="2667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0" y="4038600"/>
            <a:ext cx="1828804" cy="1828804"/>
          </a:xfrm>
          <a:prstGeom prst="rect">
            <a:avLst/>
          </a:prstGeom>
        </p:spPr>
      </p:pic>
      <p:pic>
        <p:nvPicPr>
          <p:cNvPr id="8" name="Picture 7"/>
          <p:cNvPicPr>
            <a:picLocks noChangeAspect="1"/>
          </p:cNvPicPr>
          <p:nvPr/>
        </p:nvPicPr>
        <p:blipFill>
          <a:blip r:embed="rId5"/>
          <a:stretch>
            <a:fillRect/>
          </a:stretch>
        </p:blipFill>
        <p:spPr>
          <a:xfrm>
            <a:off x="6886575" y="5931981"/>
            <a:ext cx="1978955" cy="468819"/>
          </a:xfrm>
          <a:prstGeom prst="rect">
            <a:avLst/>
          </a:prstGeom>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7032" y="4975366"/>
            <a:ext cx="1779587"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Image result for mcmaster children's hospital"/>
          <p:cNvPicPr>
            <a:picLocks noChangeAspect="1" noChangeArrowheads="1"/>
          </p:cNvPicPr>
          <p:nvPr/>
        </p:nvPicPr>
        <p:blipFill rotWithShape="1">
          <a:blip r:embed="rId7">
            <a:extLst>
              <a:ext uri="{28A0092B-C50C-407E-A947-70E740481C1C}">
                <a14:useLocalDpi xmlns:a14="http://schemas.microsoft.com/office/drawing/2010/main" val="0"/>
              </a:ext>
            </a:extLst>
          </a:blip>
          <a:srcRect t="26405" b="32974"/>
          <a:stretch/>
        </p:blipFill>
        <p:spPr bwMode="auto">
          <a:xfrm>
            <a:off x="6738948" y="3967160"/>
            <a:ext cx="2067428" cy="84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584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085" y="365126"/>
            <a:ext cx="8124265" cy="1325563"/>
          </a:xfrm>
        </p:spPr>
        <p:txBody>
          <a:bodyPr/>
          <a:lstStyle/>
          <a:p>
            <a:r>
              <a:rPr lang="en-CA" dirty="0">
                <a:solidFill>
                  <a:schemeClr val="tx1">
                    <a:lumMod val="65000"/>
                    <a:lumOff val="35000"/>
                  </a:schemeClr>
                </a:solidFill>
              </a:rPr>
              <a:t>Conclusion</a:t>
            </a:r>
            <a:r>
              <a:rPr lang="en-CA" sz="2000" dirty="0">
                <a:solidFill>
                  <a:schemeClr val="tx1">
                    <a:lumMod val="65000"/>
                    <a:lumOff val="35000"/>
                  </a:schemeClr>
                </a:solidFill>
              </a:rPr>
              <a:t/>
            </a:r>
            <a:br>
              <a:rPr lang="en-CA" sz="2000" dirty="0">
                <a:solidFill>
                  <a:schemeClr val="tx1">
                    <a:lumMod val="65000"/>
                    <a:lumOff val="35000"/>
                  </a:schemeClr>
                </a:solidFill>
              </a:rPr>
            </a:b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391085" y="2291591"/>
            <a:ext cx="8514229" cy="5203709"/>
          </a:xfrm>
        </p:spPr>
        <p:txBody>
          <a:bodyPr>
            <a:normAutofit/>
          </a:bodyPr>
          <a:lstStyle/>
          <a:p>
            <a:pPr marL="0" indent="0">
              <a:buNone/>
            </a:pPr>
            <a:r>
              <a:rPr lang="en-US" dirty="0">
                <a:solidFill>
                  <a:schemeClr val="tx1">
                    <a:lumMod val="65000"/>
                    <a:lumOff val="35000"/>
                  </a:schemeClr>
                </a:solidFill>
              </a:rPr>
              <a:t>The TRANSITION-Q is a short, clinically meaningful and psychometrically sound scale that can be used in research and clinical practice to help to evaluate readiness for transition in adolescents aged 12 and older. </a:t>
            </a:r>
          </a:p>
        </p:txBody>
      </p:sp>
    </p:spTree>
    <p:extLst>
      <p:ext uri="{BB962C8B-B14F-4D97-AF65-F5344CB8AC3E}">
        <p14:creationId xmlns:p14="http://schemas.microsoft.com/office/powerpoint/2010/main" val="294105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28650" y="2697508"/>
            <a:ext cx="7886700" cy="1325563"/>
          </a:xfrm>
        </p:spPr>
        <p:txBody>
          <a:bodyPr/>
          <a:lstStyle/>
          <a:p>
            <a:pPr algn="ctr"/>
            <a:endParaRPr lang="en-CA" b="1" dirty="0">
              <a:solidFill>
                <a:schemeClr val="bg1"/>
              </a:solidFill>
            </a:endParaRPr>
          </a:p>
        </p:txBody>
      </p:sp>
    </p:spTree>
    <p:extLst>
      <p:ext uri="{BB962C8B-B14F-4D97-AF65-F5344CB8AC3E}">
        <p14:creationId xmlns:p14="http://schemas.microsoft.com/office/powerpoint/2010/main" val="3827333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014" y="1600200"/>
            <a:ext cx="8229600" cy="1228725"/>
          </a:xfrm>
        </p:spPr>
        <p:txBody>
          <a:bodyPr>
            <a:normAutofit fontScale="90000"/>
          </a:bodyPr>
          <a:lstStyle/>
          <a:p>
            <a:pPr algn="ctr"/>
            <a:r>
              <a:rPr lang="en-US" dirty="0">
                <a:solidFill>
                  <a:schemeClr val="tx1">
                    <a:lumMod val="65000"/>
                    <a:lumOff val="35000"/>
                  </a:schemeClr>
                </a:solidFill>
                <a:latin typeface="+mn-lt"/>
              </a:rPr>
              <a:t>T</a:t>
            </a:r>
            <a:r>
              <a:rPr lang="en-US" sz="2800" dirty="0">
                <a:solidFill>
                  <a:schemeClr val="tx1">
                    <a:lumMod val="65000"/>
                    <a:lumOff val="35000"/>
                  </a:schemeClr>
                </a:solidFill>
                <a:latin typeface="+mn-lt"/>
              </a:rPr>
              <a:t>eens </a:t>
            </a:r>
            <a:r>
              <a:rPr lang="en-US" dirty="0">
                <a:solidFill>
                  <a:schemeClr val="tx1">
                    <a:lumMod val="65000"/>
                    <a:lumOff val="35000"/>
                  </a:schemeClr>
                </a:solidFill>
                <a:latin typeface="+mn-lt"/>
              </a:rPr>
              <a:t>R</a:t>
            </a:r>
            <a:r>
              <a:rPr lang="en-US" sz="2800" dirty="0">
                <a:solidFill>
                  <a:schemeClr val="tx1">
                    <a:lumMod val="65000"/>
                    <a:lumOff val="35000"/>
                  </a:schemeClr>
                </a:solidFill>
                <a:latin typeface="+mn-lt"/>
              </a:rPr>
              <a:t>eaching </a:t>
            </a:r>
            <a:r>
              <a:rPr lang="en-US" dirty="0">
                <a:solidFill>
                  <a:schemeClr val="tx1">
                    <a:lumMod val="65000"/>
                    <a:lumOff val="35000"/>
                  </a:schemeClr>
                </a:solidFill>
                <a:latin typeface="+mn-lt"/>
              </a:rPr>
              <a:t>A</a:t>
            </a:r>
            <a:r>
              <a:rPr lang="en-US" sz="2800" dirty="0">
                <a:solidFill>
                  <a:schemeClr val="tx1">
                    <a:lumMod val="65000"/>
                    <a:lumOff val="35000"/>
                  </a:schemeClr>
                </a:solidFill>
                <a:latin typeface="+mn-lt"/>
              </a:rPr>
              <a:t>dulthood: </a:t>
            </a:r>
            <a:br>
              <a:rPr lang="en-US" sz="2800" dirty="0">
                <a:solidFill>
                  <a:schemeClr val="tx1">
                    <a:lumMod val="65000"/>
                    <a:lumOff val="35000"/>
                  </a:schemeClr>
                </a:solidFill>
                <a:latin typeface="+mn-lt"/>
              </a:rPr>
            </a:br>
            <a:r>
              <a:rPr lang="en-US" dirty="0">
                <a:solidFill>
                  <a:schemeClr val="tx1">
                    <a:lumMod val="65000"/>
                    <a:lumOff val="35000"/>
                  </a:schemeClr>
                </a:solidFill>
                <a:latin typeface="+mn-lt"/>
              </a:rPr>
              <a:t>N</a:t>
            </a:r>
            <a:r>
              <a:rPr lang="en-US" sz="2800" dirty="0">
                <a:solidFill>
                  <a:schemeClr val="tx1">
                    <a:lumMod val="65000"/>
                    <a:lumOff val="35000"/>
                  </a:schemeClr>
                </a:solidFill>
                <a:latin typeface="+mn-lt"/>
              </a:rPr>
              <a:t>eeds and </a:t>
            </a:r>
            <a:r>
              <a:rPr lang="en-US" dirty="0">
                <a:solidFill>
                  <a:schemeClr val="tx1">
                    <a:lumMod val="65000"/>
                    <a:lumOff val="35000"/>
                  </a:schemeClr>
                </a:solidFill>
                <a:latin typeface="+mn-lt"/>
              </a:rPr>
              <a:t>S</a:t>
            </a:r>
            <a:r>
              <a:rPr lang="en-US" sz="2800" dirty="0">
                <a:solidFill>
                  <a:schemeClr val="tx1">
                    <a:lumMod val="65000"/>
                    <a:lumOff val="35000"/>
                  </a:schemeClr>
                </a:solidFill>
                <a:latin typeface="+mn-lt"/>
              </a:rPr>
              <a:t>upport for </a:t>
            </a:r>
            <a:r>
              <a:rPr lang="en-US" dirty="0">
                <a:solidFill>
                  <a:schemeClr val="tx1">
                    <a:lumMod val="65000"/>
                    <a:lumOff val="35000"/>
                  </a:schemeClr>
                </a:solidFill>
                <a:latin typeface="+mn-lt"/>
              </a:rPr>
              <a:t>I</a:t>
            </a:r>
            <a:r>
              <a:rPr lang="en-US" sz="2800" dirty="0">
                <a:solidFill>
                  <a:schemeClr val="tx1">
                    <a:lumMod val="65000"/>
                    <a:lumOff val="35000"/>
                  </a:schemeClr>
                </a:solidFill>
                <a:latin typeface="+mn-lt"/>
              </a:rPr>
              <a:t>mproved </a:t>
            </a:r>
            <a:r>
              <a:rPr lang="en-US" dirty="0">
                <a:solidFill>
                  <a:schemeClr val="tx1">
                    <a:lumMod val="65000"/>
                    <a:lumOff val="35000"/>
                  </a:schemeClr>
                </a:solidFill>
                <a:latin typeface="+mn-lt"/>
              </a:rPr>
              <a:t>T</a:t>
            </a:r>
            <a:r>
              <a:rPr lang="en-US" sz="2800" dirty="0">
                <a:solidFill>
                  <a:schemeClr val="tx1">
                    <a:lumMod val="65000"/>
                    <a:lumOff val="35000"/>
                  </a:schemeClr>
                </a:solidFill>
                <a:latin typeface="+mn-lt"/>
              </a:rPr>
              <a:t>ransitional care </a:t>
            </a:r>
            <a:r>
              <a:rPr lang="en-US" dirty="0">
                <a:solidFill>
                  <a:schemeClr val="tx1">
                    <a:lumMod val="65000"/>
                    <a:lumOff val="35000"/>
                  </a:schemeClr>
                </a:solidFill>
                <a:latin typeface="+mn-lt"/>
              </a:rPr>
              <a:t>I</a:t>
            </a:r>
            <a:r>
              <a:rPr lang="en-US" sz="2800" dirty="0">
                <a:solidFill>
                  <a:schemeClr val="tx1">
                    <a:lumMod val="65000"/>
                    <a:lumOff val="35000"/>
                  </a:schemeClr>
                </a:solidFill>
                <a:latin typeface="+mn-lt"/>
              </a:rPr>
              <a:t>n </a:t>
            </a:r>
            <a:r>
              <a:rPr lang="en-US" dirty="0" err="1">
                <a:solidFill>
                  <a:schemeClr val="tx1">
                    <a:lumMod val="65000"/>
                    <a:lumOff val="35000"/>
                  </a:schemeClr>
                </a:solidFill>
                <a:latin typeface="+mn-lt"/>
              </a:rPr>
              <a:t>ON</a:t>
            </a:r>
            <a:r>
              <a:rPr lang="en-US" sz="2800" dirty="0" err="1">
                <a:solidFill>
                  <a:schemeClr val="tx1">
                    <a:lumMod val="65000"/>
                    <a:lumOff val="35000"/>
                  </a:schemeClr>
                </a:solidFill>
                <a:latin typeface="+mn-lt"/>
              </a:rPr>
              <a:t>tario</a:t>
            </a:r>
            <a:r>
              <a:rPr lang="en-US" sz="2800" dirty="0">
                <a:solidFill>
                  <a:schemeClr val="tx1">
                    <a:lumMod val="65000"/>
                    <a:lumOff val="35000"/>
                  </a:schemeClr>
                </a:solidFill>
                <a:latin typeface="+mn-lt"/>
              </a:rPr>
              <a:t> (TRANSITION)</a:t>
            </a:r>
            <a:endParaRPr lang="en-CA" sz="2800" dirty="0">
              <a:solidFill>
                <a:schemeClr val="tx1">
                  <a:lumMod val="65000"/>
                  <a:lumOff val="35000"/>
                </a:schemeClr>
              </a:solidFill>
              <a:latin typeface="+mn-lt"/>
            </a:endParaRPr>
          </a:p>
        </p:txBody>
      </p:sp>
      <p:sp>
        <p:nvSpPr>
          <p:cNvPr id="3" name="Content Placeholder 2"/>
          <p:cNvSpPr>
            <a:spLocks noGrp="1"/>
          </p:cNvSpPr>
          <p:nvPr>
            <p:ph idx="4294967295"/>
          </p:nvPr>
        </p:nvSpPr>
        <p:spPr>
          <a:xfrm>
            <a:off x="266700" y="3505200"/>
            <a:ext cx="8514229" cy="5375988"/>
          </a:xfrm>
        </p:spPr>
        <p:txBody>
          <a:bodyPr>
            <a:normAutofit/>
          </a:bodyPr>
          <a:lstStyle/>
          <a:p>
            <a:r>
              <a:rPr lang="en-US" sz="3000" dirty="0">
                <a:solidFill>
                  <a:schemeClr val="tx1">
                    <a:lumMod val="65000"/>
                    <a:lumOff val="35000"/>
                  </a:schemeClr>
                </a:solidFill>
              </a:rPr>
              <a:t>Identify and understand transition gaps/issues from various stakeholder perspectives</a:t>
            </a:r>
          </a:p>
          <a:p>
            <a:r>
              <a:rPr lang="en-US" sz="3000" dirty="0">
                <a:solidFill>
                  <a:schemeClr val="tx1">
                    <a:lumMod val="65000"/>
                    <a:lumOff val="35000"/>
                  </a:schemeClr>
                </a:solidFill>
              </a:rPr>
              <a:t>Build a Provincial Transition Research Agenda</a:t>
            </a:r>
          </a:p>
          <a:p>
            <a:r>
              <a:rPr lang="en-US" sz="3000" dirty="0">
                <a:solidFill>
                  <a:schemeClr val="tx1">
                    <a:lumMod val="65000"/>
                    <a:lumOff val="35000"/>
                  </a:schemeClr>
                </a:solidFill>
              </a:rPr>
              <a:t>Implement and evaluate the Transition-Q in 7 Ontario sites</a:t>
            </a:r>
          </a:p>
          <a:p>
            <a:pPr marL="0" indent="0">
              <a:buNone/>
            </a:pPr>
            <a:endParaRPr lang="en-CA" dirty="0"/>
          </a:p>
          <a:p>
            <a:pPr>
              <a:buNone/>
            </a:pPr>
            <a:r>
              <a:rPr lang="en-CA"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95410"/>
            <a:ext cx="2387301" cy="1180952"/>
          </a:xfrm>
          <a:prstGeom prst="rect">
            <a:avLst/>
          </a:prstGeom>
        </p:spPr>
      </p:pic>
    </p:spTree>
    <p:extLst>
      <p:ext uri="{BB962C8B-B14F-4D97-AF65-F5344CB8AC3E}">
        <p14:creationId xmlns:p14="http://schemas.microsoft.com/office/powerpoint/2010/main" val="2948062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084" y="218588"/>
            <a:ext cx="8229600" cy="1228725"/>
          </a:xfrm>
        </p:spPr>
        <p:txBody>
          <a:bodyPr/>
          <a:lstStyle/>
          <a:p>
            <a:r>
              <a:rPr lang="en-CA" dirty="0">
                <a:solidFill>
                  <a:schemeClr val="tx1">
                    <a:lumMod val="65000"/>
                    <a:lumOff val="35000"/>
                  </a:schemeClr>
                </a:solidFill>
              </a:rPr>
              <a:t>Year 1 (2014-2015)</a:t>
            </a: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297084" y="1450278"/>
            <a:ext cx="8699959" cy="5941121"/>
          </a:xfrm>
        </p:spPr>
        <p:txBody>
          <a:bodyPr>
            <a:normAutofit/>
          </a:bodyPr>
          <a:lstStyle/>
          <a:p>
            <a:r>
              <a:rPr lang="en-US" sz="3000" dirty="0">
                <a:solidFill>
                  <a:schemeClr val="tx1">
                    <a:lumMod val="65000"/>
                    <a:lumOff val="35000"/>
                  </a:schemeClr>
                </a:solidFill>
              </a:rPr>
              <a:t>On November 14, 2014, a meeting was held that brought together over 30 stakeholders.</a:t>
            </a:r>
          </a:p>
          <a:p>
            <a:endParaRPr lang="en-US" sz="3000" dirty="0">
              <a:solidFill>
                <a:schemeClr val="tx1">
                  <a:lumMod val="65000"/>
                  <a:lumOff val="35000"/>
                </a:schemeClr>
              </a:solidFill>
            </a:endParaRPr>
          </a:p>
          <a:p>
            <a:endParaRPr lang="en-US" sz="3000" dirty="0">
              <a:solidFill>
                <a:schemeClr val="tx1">
                  <a:lumMod val="65000"/>
                  <a:lumOff val="35000"/>
                </a:schemeClr>
              </a:solidFill>
            </a:endParaRPr>
          </a:p>
          <a:p>
            <a:endParaRPr lang="en-US" sz="3000" dirty="0">
              <a:solidFill>
                <a:schemeClr val="tx1">
                  <a:lumMod val="65000"/>
                  <a:lumOff val="35000"/>
                </a:schemeClr>
              </a:solidFill>
            </a:endParaRPr>
          </a:p>
          <a:p>
            <a:pPr marL="0" indent="0">
              <a:buNone/>
            </a:pPr>
            <a:endParaRPr lang="en-US" sz="3000" dirty="0">
              <a:solidFill>
                <a:schemeClr val="tx1">
                  <a:lumMod val="65000"/>
                  <a:lumOff val="35000"/>
                </a:schemeClr>
              </a:solidFill>
            </a:endParaRPr>
          </a:p>
          <a:p>
            <a:pPr marL="0" indent="0">
              <a:buNone/>
            </a:pPr>
            <a:endParaRPr lang="en-US" sz="3000" dirty="0">
              <a:solidFill>
                <a:schemeClr val="tx1">
                  <a:lumMod val="65000"/>
                  <a:lumOff val="35000"/>
                </a:schemeClr>
              </a:solidFill>
            </a:endParaRPr>
          </a:p>
          <a:p>
            <a:endParaRPr lang="en-US" sz="3000" dirty="0">
              <a:solidFill>
                <a:schemeClr val="tx1">
                  <a:lumMod val="65000"/>
                  <a:lumOff val="35000"/>
                </a:schemeClr>
              </a:solidFill>
            </a:endParaRPr>
          </a:p>
          <a:p>
            <a:r>
              <a:rPr lang="en-US" sz="3000" dirty="0">
                <a:solidFill>
                  <a:schemeClr val="tx1">
                    <a:lumMod val="65000"/>
                    <a:lumOff val="35000"/>
                  </a:schemeClr>
                </a:solidFill>
              </a:rPr>
              <a:t>There was unanimous agreement that a collaborative approach to improved transition was needed.</a:t>
            </a:r>
            <a:endParaRPr lang="en-CA" sz="3000" dirty="0"/>
          </a:p>
          <a:p>
            <a:pPr>
              <a:buNone/>
            </a:pPr>
            <a:r>
              <a:rPr lang="en-CA" sz="3000" dirty="0"/>
              <a:t>		</a:t>
            </a:r>
          </a:p>
        </p:txBody>
      </p:sp>
      <p:pic>
        <p:nvPicPr>
          <p:cNvPr id="5" name="Picture 4"/>
          <p:cNvPicPr>
            <a:picLocks noChangeAspect="1"/>
          </p:cNvPicPr>
          <p:nvPr/>
        </p:nvPicPr>
        <p:blipFill>
          <a:blip r:embed="rId3"/>
          <a:stretch>
            <a:fillRect/>
          </a:stretch>
        </p:blipFill>
        <p:spPr>
          <a:xfrm>
            <a:off x="2242887" y="2624140"/>
            <a:ext cx="4808351" cy="2642812"/>
          </a:xfrm>
          <a:prstGeom prst="rect">
            <a:avLst/>
          </a:prstGeom>
        </p:spPr>
      </p:pic>
    </p:spTree>
    <p:extLst>
      <p:ext uri="{BB962C8B-B14F-4D97-AF65-F5344CB8AC3E}">
        <p14:creationId xmlns:p14="http://schemas.microsoft.com/office/powerpoint/2010/main" val="238985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884" y="274637"/>
            <a:ext cx="7886700" cy="1325563"/>
          </a:xfrm>
        </p:spPr>
        <p:txBody>
          <a:bodyPr/>
          <a:lstStyle/>
          <a:p>
            <a:r>
              <a:rPr lang="en-CA" dirty="0">
                <a:solidFill>
                  <a:schemeClr val="tx1">
                    <a:lumMod val="65000"/>
                    <a:lumOff val="35000"/>
                  </a:schemeClr>
                </a:solidFill>
              </a:rPr>
              <a:t>Environmental Scan (1)</a:t>
            </a: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314884" y="1600200"/>
            <a:ext cx="8514229" cy="5375988"/>
          </a:xfrm>
        </p:spPr>
        <p:txBody>
          <a:bodyPr>
            <a:normAutofit/>
          </a:bodyPr>
          <a:lstStyle/>
          <a:p>
            <a:r>
              <a:rPr lang="en-US" dirty="0">
                <a:solidFill>
                  <a:schemeClr val="tx1">
                    <a:lumMod val="65000"/>
                    <a:lumOff val="35000"/>
                  </a:schemeClr>
                </a:solidFill>
              </a:rPr>
              <a:t>Goal: A fundamental understanding of current transition programs across Ontario. </a:t>
            </a:r>
          </a:p>
          <a:p>
            <a:endParaRPr lang="en-US" dirty="0">
              <a:solidFill>
                <a:schemeClr val="tx1">
                  <a:lumMod val="65000"/>
                  <a:lumOff val="35000"/>
                </a:schemeClr>
              </a:solidFill>
            </a:endParaRPr>
          </a:p>
          <a:p>
            <a:r>
              <a:rPr lang="en-US" dirty="0">
                <a:solidFill>
                  <a:schemeClr val="tx1">
                    <a:lumMod val="65000"/>
                    <a:lumOff val="35000"/>
                  </a:schemeClr>
                </a:solidFill>
              </a:rPr>
              <a:t>We determined 29 transition programs in Ontario, predominantly with a condition- or </a:t>
            </a:r>
            <a:r>
              <a:rPr lang="en-US" dirty="0" err="1">
                <a:solidFill>
                  <a:schemeClr val="tx1">
                    <a:lumMod val="65000"/>
                    <a:lumOff val="35000"/>
                  </a:schemeClr>
                </a:solidFill>
              </a:rPr>
              <a:t>centre</a:t>
            </a:r>
            <a:r>
              <a:rPr lang="en-US" dirty="0">
                <a:solidFill>
                  <a:schemeClr val="tx1">
                    <a:lumMod val="65000"/>
                    <a:lumOff val="35000"/>
                  </a:schemeClr>
                </a:solidFill>
              </a:rPr>
              <a:t>-specific focus. </a:t>
            </a:r>
          </a:p>
          <a:p>
            <a:endParaRPr lang="en-US" dirty="0">
              <a:solidFill>
                <a:schemeClr val="tx1">
                  <a:lumMod val="65000"/>
                  <a:lumOff val="35000"/>
                </a:schemeClr>
              </a:solidFill>
            </a:endParaRPr>
          </a:p>
          <a:p>
            <a:r>
              <a:rPr lang="en-US" dirty="0">
                <a:solidFill>
                  <a:schemeClr val="tx1">
                    <a:lumMod val="65000"/>
                    <a:lumOff val="35000"/>
                  </a:schemeClr>
                </a:solidFill>
              </a:rPr>
              <a:t>Many of the programs are operated only within Children’s Hospitals with comparatively less adult provider involvement</a:t>
            </a:r>
          </a:p>
          <a:p>
            <a:pPr>
              <a:buNone/>
            </a:pPr>
            <a:r>
              <a:rPr lang="en-CA" dirty="0"/>
              <a:t>		</a:t>
            </a:r>
          </a:p>
        </p:txBody>
      </p:sp>
      <p:pic>
        <p:nvPicPr>
          <p:cNvPr id="4" name="Picture 3"/>
          <p:cNvPicPr>
            <a:picLocks noChangeAspect="1"/>
          </p:cNvPicPr>
          <p:nvPr/>
        </p:nvPicPr>
        <p:blipFill>
          <a:blip r:embed="rId2"/>
          <a:stretch>
            <a:fillRect/>
          </a:stretch>
        </p:blipFill>
        <p:spPr>
          <a:xfrm>
            <a:off x="-24783" y="6510498"/>
            <a:ext cx="9193565" cy="347502"/>
          </a:xfrm>
          <a:prstGeom prst="rect">
            <a:avLst/>
          </a:prstGeom>
        </p:spPr>
      </p:pic>
    </p:spTree>
    <p:extLst>
      <p:ext uri="{BB962C8B-B14F-4D97-AF65-F5344CB8AC3E}">
        <p14:creationId xmlns:p14="http://schemas.microsoft.com/office/powerpoint/2010/main" val="1570117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884" y="233772"/>
            <a:ext cx="7886700" cy="1325563"/>
          </a:xfrm>
        </p:spPr>
        <p:txBody>
          <a:bodyPr/>
          <a:lstStyle/>
          <a:p>
            <a:r>
              <a:rPr lang="en-CA" dirty="0">
                <a:solidFill>
                  <a:schemeClr val="tx1">
                    <a:lumMod val="65000"/>
                    <a:lumOff val="35000"/>
                  </a:schemeClr>
                </a:solidFill>
              </a:rPr>
              <a:t>Environmental Scan (2) </a:t>
            </a: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314884" y="1645063"/>
            <a:ext cx="8514229" cy="5375988"/>
          </a:xfrm>
        </p:spPr>
        <p:txBody>
          <a:bodyPr>
            <a:normAutofit lnSpcReduction="10000"/>
          </a:bodyPr>
          <a:lstStyle/>
          <a:p>
            <a:r>
              <a:rPr lang="en-US" dirty="0">
                <a:solidFill>
                  <a:schemeClr val="tx1">
                    <a:lumMod val="65000"/>
                    <a:lumOff val="35000"/>
                  </a:schemeClr>
                </a:solidFill>
              </a:rPr>
              <a:t>The majority of transition programs are not evaluated or evidence-based. </a:t>
            </a:r>
          </a:p>
          <a:p>
            <a:endParaRPr lang="en-US" dirty="0">
              <a:solidFill>
                <a:schemeClr val="tx1">
                  <a:lumMod val="65000"/>
                  <a:lumOff val="35000"/>
                </a:schemeClr>
              </a:solidFill>
            </a:endParaRPr>
          </a:p>
          <a:p>
            <a:r>
              <a:rPr lang="en-US" dirty="0">
                <a:solidFill>
                  <a:schemeClr val="tx1">
                    <a:lumMod val="65000"/>
                    <a:lumOff val="35000"/>
                  </a:schemeClr>
                </a:solidFill>
              </a:rPr>
              <a:t>There is a consistent use of ‘home-grown’ measurement tools which may not be psychometrically sound or allow for comparison across sites.</a:t>
            </a:r>
          </a:p>
          <a:p>
            <a:endParaRPr lang="en-US" dirty="0">
              <a:solidFill>
                <a:schemeClr val="tx1">
                  <a:lumMod val="65000"/>
                  <a:lumOff val="35000"/>
                </a:schemeClr>
              </a:solidFill>
            </a:endParaRPr>
          </a:p>
          <a:p>
            <a:r>
              <a:rPr lang="en-US" dirty="0">
                <a:solidFill>
                  <a:schemeClr val="tx1">
                    <a:lumMod val="65000"/>
                    <a:lumOff val="35000"/>
                  </a:schemeClr>
                </a:solidFill>
              </a:rPr>
              <a:t>Few programs assessed transition specifically for those who are medically complex, have developmental delays, or who are technology dependent</a:t>
            </a:r>
          </a:p>
          <a:p>
            <a:endParaRPr lang="en-US" dirty="0">
              <a:solidFill>
                <a:schemeClr val="tx1">
                  <a:lumMod val="65000"/>
                  <a:lumOff val="35000"/>
                </a:schemeClr>
              </a:solidFill>
            </a:endParaRPr>
          </a:p>
          <a:p>
            <a:pPr>
              <a:buNone/>
            </a:pPr>
            <a:r>
              <a:rPr lang="en-CA" dirty="0"/>
              <a:t>		</a:t>
            </a:r>
          </a:p>
        </p:txBody>
      </p:sp>
    </p:spTree>
    <p:extLst>
      <p:ext uri="{BB962C8B-B14F-4D97-AF65-F5344CB8AC3E}">
        <p14:creationId xmlns:p14="http://schemas.microsoft.com/office/powerpoint/2010/main" val="4112144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007" y="136580"/>
            <a:ext cx="8035982" cy="990600"/>
          </a:xfrm>
        </p:spPr>
        <p:txBody>
          <a:bodyPr>
            <a:normAutofit fontScale="90000"/>
          </a:bodyPr>
          <a:lstStyle/>
          <a:p>
            <a:pPr algn="ctr"/>
            <a:r>
              <a:rPr lang="en-CA" dirty="0"/>
              <a:t>Year 2 (2015-2016) </a:t>
            </a:r>
            <a:r>
              <a:rPr lang="en-CA" dirty="0" err="1">
                <a:solidFill>
                  <a:schemeClr val="tx1">
                    <a:lumMod val="65000"/>
                    <a:lumOff val="35000"/>
                  </a:schemeClr>
                </a:solidFill>
              </a:rPr>
              <a:t>Implemention</a:t>
            </a:r>
            <a:r>
              <a:rPr lang="en-CA" dirty="0">
                <a:solidFill>
                  <a:schemeClr val="tx1">
                    <a:lumMod val="65000"/>
                    <a:lumOff val="35000"/>
                  </a:schemeClr>
                </a:solidFill>
              </a:rPr>
              <a:t> &amp; Validation TRANSITION-Q (12-18+)</a:t>
            </a: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314884" y="1600200"/>
            <a:ext cx="8514229" cy="5375988"/>
          </a:xfrm>
        </p:spPr>
        <p:txBody>
          <a:bodyPr>
            <a:normAutofit/>
          </a:bodyPr>
          <a:lstStyle/>
          <a:p>
            <a:endParaRPr lang="en-CA" dirty="0"/>
          </a:p>
          <a:p>
            <a:pPr>
              <a:buNone/>
            </a:pPr>
            <a:r>
              <a:rPr lang="en-CA" dirty="0"/>
              <a:t>		</a:t>
            </a:r>
          </a:p>
        </p:txBody>
      </p:sp>
      <p:graphicFrame>
        <p:nvGraphicFramePr>
          <p:cNvPr id="8" name="Table 7"/>
          <p:cNvGraphicFramePr>
            <a:graphicFrameLocks noGrp="1"/>
          </p:cNvGraphicFramePr>
          <p:nvPr>
            <p:extLst>
              <p:ext uri="{D42A27DB-BD31-4B8C-83A1-F6EECF244321}">
                <p14:modId xmlns:p14="http://schemas.microsoft.com/office/powerpoint/2010/main" val="1548773267"/>
              </p:ext>
            </p:extLst>
          </p:nvPr>
        </p:nvGraphicFramePr>
        <p:xfrm>
          <a:off x="114298" y="1343402"/>
          <a:ext cx="8915400" cy="5043109"/>
        </p:xfrm>
        <a:graphic>
          <a:graphicData uri="http://schemas.openxmlformats.org/drawingml/2006/table">
            <a:tbl>
              <a:tblPr firstRow="1" bandRow="1">
                <a:tableStyleId>{F5AB1C69-6EDB-4FF4-983F-18BD219EF322}</a:tableStyleId>
              </a:tblPr>
              <a:tblGrid>
                <a:gridCol w="1210733">
                  <a:extLst>
                    <a:ext uri="{9D8B030D-6E8A-4147-A177-3AD203B41FA5}">
                      <a16:colId xmlns="" xmlns:a16="http://schemas.microsoft.com/office/drawing/2014/main" val="20000"/>
                    </a:ext>
                  </a:extLst>
                </a:gridCol>
                <a:gridCol w="2185612">
                  <a:extLst>
                    <a:ext uri="{9D8B030D-6E8A-4147-A177-3AD203B41FA5}">
                      <a16:colId xmlns="" xmlns:a16="http://schemas.microsoft.com/office/drawing/2014/main" val="20001"/>
                    </a:ext>
                  </a:extLst>
                </a:gridCol>
                <a:gridCol w="5519055">
                  <a:extLst>
                    <a:ext uri="{9D8B030D-6E8A-4147-A177-3AD203B41FA5}">
                      <a16:colId xmlns="" xmlns:a16="http://schemas.microsoft.com/office/drawing/2014/main" val="20002"/>
                    </a:ext>
                  </a:extLst>
                </a:gridCol>
              </a:tblGrid>
              <a:tr h="428967">
                <a:tc>
                  <a:txBody>
                    <a:bodyPr/>
                    <a:lstStyle/>
                    <a:p>
                      <a:r>
                        <a:rPr lang="en-US" sz="1800" dirty="0"/>
                        <a:t>City</a:t>
                      </a:r>
                      <a:endParaRPr lang="en-US" sz="1800" dirty="0">
                        <a:solidFill>
                          <a:schemeClr val="tx1"/>
                        </a:solidFill>
                      </a:endParaRPr>
                    </a:p>
                  </a:txBody>
                  <a:tcPr/>
                </a:tc>
                <a:tc>
                  <a:txBody>
                    <a:bodyPr/>
                    <a:lstStyle/>
                    <a:p>
                      <a:r>
                        <a:rPr lang="en-US" sz="1800" dirty="0"/>
                        <a:t>Site</a:t>
                      </a:r>
                      <a:endParaRPr lang="en-US" sz="1800" dirty="0">
                        <a:solidFill>
                          <a:schemeClr val="tx1"/>
                        </a:solidFill>
                      </a:endParaRPr>
                    </a:p>
                  </a:txBody>
                  <a:tcPr/>
                </a:tc>
                <a:tc>
                  <a:txBody>
                    <a:bodyPr/>
                    <a:lstStyle/>
                    <a:p>
                      <a:r>
                        <a:rPr lang="en-US" sz="1800" dirty="0"/>
                        <a:t>Investigator(s)</a:t>
                      </a:r>
                      <a:endParaRPr lang="en-US" sz="1800" dirty="0">
                        <a:solidFill>
                          <a:schemeClr val="tx1"/>
                        </a:solidFill>
                      </a:endParaRPr>
                    </a:p>
                  </a:txBody>
                  <a:tcPr/>
                </a:tc>
                <a:extLst>
                  <a:ext uri="{0D108BD9-81ED-4DB2-BD59-A6C34878D82A}">
                    <a16:rowId xmlns="" xmlns:a16="http://schemas.microsoft.com/office/drawing/2014/main" val="10000"/>
                  </a:ext>
                </a:extLst>
              </a:tr>
              <a:tr h="686181">
                <a:tc>
                  <a:txBody>
                    <a:bodyPr/>
                    <a:lstStyle/>
                    <a:p>
                      <a:r>
                        <a:rPr lang="en-US" sz="1800" dirty="0"/>
                        <a:t>Hamilton</a:t>
                      </a:r>
                    </a:p>
                  </a:txBody>
                  <a:tcPr/>
                </a:tc>
                <a:tc>
                  <a:txBody>
                    <a:bodyPr/>
                    <a:lstStyle/>
                    <a:p>
                      <a:r>
                        <a:rPr lang="en-US" sz="1800" dirty="0"/>
                        <a:t>McMaster Children’s Hospital</a:t>
                      </a:r>
                    </a:p>
                  </a:txBody>
                  <a:tcPr/>
                </a:tc>
                <a:tc>
                  <a:txBody>
                    <a:bodyPr/>
                    <a:lstStyle/>
                    <a:p>
                      <a:r>
                        <a:rPr lang="en-US" sz="1800" dirty="0"/>
                        <a:t>Jan Willem </a:t>
                      </a:r>
                      <a:r>
                        <a:rPr lang="en-US" sz="1800" dirty="0" err="1"/>
                        <a:t>Gorter</a:t>
                      </a:r>
                      <a:r>
                        <a:rPr lang="en-US" sz="1800" dirty="0"/>
                        <a:t>; </a:t>
                      </a:r>
                      <a:r>
                        <a:rPr lang="en-US" sz="1800" dirty="0" err="1"/>
                        <a:t>Briano</a:t>
                      </a:r>
                      <a:r>
                        <a:rPr lang="en-US" sz="1800" dirty="0"/>
                        <a:t> </a:t>
                      </a:r>
                      <a:r>
                        <a:rPr lang="en-US" sz="1800" dirty="0" err="1"/>
                        <a:t>DiRezze</a:t>
                      </a:r>
                      <a:r>
                        <a:rPr lang="en-US" sz="1800" dirty="0"/>
                        <a:t>; Christina Grant; Anne Klassen; Dayle McCauley; Vicky </a:t>
                      </a:r>
                      <a:r>
                        <a:rPr lang="en-US" sz="1800" dirty="0" err="1"/>
                        <a:t>Breakey</a:t>
                      </a:r>
                      <a:endParaRPr lang="en-US" sz="1800" dirty="0"/>
                    </a:p>
                  </a:txBody>
                  <a:tcPr/>
                </a:tc>
                <a:extLst>
                  <a:ext uri="{0D108BD9-81ED-4DB2-BD59-A6C34878D82A}">
                    <a16:rowId xmlns="" xmlns:a16="http://schemas.microsoft.com/office/drawing/2014/main" val="10001"/>
                  </a:ext>
                </a:extLst>
              </a:tr>
              <a:tr h="660683">
                <a:tc>
                  <a:txBody>
                    <a:bodyPr/>
                    <a:lstStyle/>
                    <a:p>
                      <a:r>
                        <a:rPr lang="en-US" sz="1800" dirty="0"/>
                        <a:t>Kingston</a:t>
                      </a:r>
                    </a:p>
                  </a:txBody>
                  <a:tcPr/>
                </a:tc>
                <a:tc>
                  <a:txBody>
                    <a:bodyPr/>
                    <a:lstStyle/>
                    <a:p>
                      <a:r>
                        <a:rPr lang="en-US" sz="1800" dirty="0"/>
                        <a:t>Kingston General Hospital</a:t>
                      </a:r>
                    </a:p>
                  </a:txBody>
                  <a:tcPr/>
                </a:tc>
                <a:tc>
                  <a:txBody>
                    <a:bodyPr/>
                    <a:lstStyle/>
                    <a:p>
                      <a:r>
                        <a:rPr lang="en-US" sz="1800" dirty="0"/>
                        <a:t>Karen Grewal </a:t>
                      </a:r>
                    </a:p>
                  </a:txBody>
                  <a:tcPr/>
                </a:tc>
                <a:extLst>
                  <a:ext uri="{0D108BD9-81ED-4DB2-BD59-A6C34878D82A}">
                    <a16:rowId xmlns="" xmlns:a16="http://schemas.microsoft.com/office/drawing/2014/main" val="10002"/>
                  </a:ext>
                </a:extLst>
              </a:tr>
              <a:tr h="660683">
                <a:tc>
                  <a:txBody>
                    <a:bodyPr/>
                    <a:lstStyle/>
                    <a:p>
                      <a:r>
                        <a:rPr lang="en-US" sz="1800" dirty="0"/>
                        <a:t>London</a:t>
                      </a:r>
                    </a:p>
                  </a:txBody>
                  <a:tcPr/>
                </a:tc>
                <a:tc>
                  <a:txBody>
                    <a:bodyPr/>
                    <a:lstStyle/>
                    <a:p>
                      <a:r>
                        <a:rPr lang="en-US" sz="1800" dirty="0"/>
                        <a:t>St. Joseph’s Healthcare </a:t>
                      </a:r>
                    </a:p>
                  </a:txBody>
                  <a:tcPr/>
                </a:tc>
                <a:tc>
                  <a:txBody>
                    <a:bodyPr/>
                    <a:lstStyle/>
                    <a:p>
                      <a:r>
                        <a:rPr lang="en-US" sz="1800" dirty="0"/>
                        <a:t>Kathy </a:t>
                      </a:r>
                      <a:r>
                        <a:rPr lang="en-US" sz="1800" dirty="0" err="1"/>
                        <a:t>Speechley</a:t>
                      </a:r>
                      <a:r>
                        <a:rPr lang="en-US" sz="1800" dirty="0"/>
                        <a:t>; Caitlin Cassidy </a:t>
                      </a:r>
                    </a:p>
                  </a:txBody>
                  <a:tcPr/>
                </a:tc>
                <a:extLst>
                  <a:ext uri="{0D108BD9-81ED-4DB2-BD59-A6C34878D82A}">
                    <a16:rowId xmlns="" xmlns:a16="http://schemas.microsoft.com/office/drawing/2014/main" val="10003"/>
                  </a:ext>
                </a:extLst>
              </a:tr>
              <a:tr h="397550">
                <a:tc>
                  <a:txBody>
                    <a:bodyPr/>
                    <a:lstStyle/>
                    <a:p>
                      <a:r>
                        <a:rPr lang="en-US" sz="1800" dirty="0"/>
                        <a:t>Ottawa</a:t>
                      </a:r>
                    </a:p>
                  </a:txBody>
                  <a:tcPr/>
                </a:tc>
                <a:tc>
                  <a:txBody>
                    <a:bodyPr/>
                    <a:lstStyle/>
                    <a:p>
                      <a:r>
                        <a:rPr lang="en-US" sz="1800" dirty="0"/>
                        <a:t>CHEO</a:t>
                      </a:r>
                    </a:p>
                  </a:txBody>
                  <a:tcPr/>
                </a:tc>
                <a:tc>
                  <a:txBody>
                    <a:bodyPr/>
                    <a:lstStyle/>
                    <a:p>
                      <a:r>
                        <a:rPr lang="en-US" sz="1800" dirty="0"/>
                        <a:t>Chantal </a:t>
                      </a:r>
                      <a:r>
                        <a:rPr lang="en-US" sz="1800" dirty="0" err="1"/>
                        <a:t>Krantz</a:t>
                      </a:r>
                      <a:endParaRPr lang="en-US" sz="1800" dirty="0"/>
                    </a:p>
                  </a:txBody>
                  <a:tcPr/>
                </a:tc>
                <a:extLst>
                  <a:ext uri="{0D108BD9-81ED-4DB2-BD59-A6C34878D82A}">
                    <a16:rowId xmlns="" xmlns:a16="http://schemas.microsoft.com/office/drawing/2014/main" val="10004"/>
                  </a:ext>
                </a:extLst>
              </a:tr>
              <a:tr h="397550">
                <a:tc>
                  <a:txBody>
                    <a:bodyPr/>
                    <a:lstStyle/>
                    <a:p>
                      <a:r>
                        <a:rPr lang="en-US" sz="1800" dirty="0"/>
                        <a:t>Toronto</a:t>
                      </a:r>
                    </a:p>
                  </a:txBody>
                  <a:tcPr/>
                </a:tc>
                <a:tc>
                  <a:txBody>
                    <a:bodyPr/>
                    <a:lstStyle/>
                    <a:p>
                      <a:r>
                        <a:rPr lang="en-US" sz="1800" dirty="0"/>
                        <a:t>Sick Kids</a:t>
                      </a:r>
                    </a:p>
                  </a:txBody>
                  <a:tcPr/>
                </a:tc>
                <a:tc>
                  <a:txBody>
                    <a:bodyPr/>
                    <a:lstStyle/>
                    <a:p>
                      <a:r>
                        <a:rPr lang="en-US" sz="1800" dirty="0" err="1"/>
                        <a:t>Khush</a:t>
                      </a:r>
                      <a:r>
                        <a:rPr lang="en-US" sz="1800" dirty="0"/>
                        <a:t> </a:t>
                      </a:r>
                      <a:r>
                        <a:rPr lang="en-US" sz="1800" dirty="0" err="1"/>
                        <a:t>Amaria</a:t>
                      </a:r>
                      <a:endParaRPr lang="en-US" sz="1800" dirty="0"/>
                    </a:p>
                  </a:txBody>
                  <a:tcPr/>
                </a:tc>
                <a:extLst>
                  <a:ext uri="{0D108BD9-81ED-4DB2-BD59-A6C34878D82A}">
                    <a16:rowId xmlns="" xmlns:a16="http://schemas.microsoft.com/office/drawing/2014/main" val="10005"/>
                  </a:ext>
                </a:extLst>
              </a:tr>
              <a:tr h="660683">
                <a:tc>
                  <a:txBody>
                    <a:bodyPr/>
                    <a:lstStyle/>
                    <a:p>
                      <a:r>
                        <a:rPr lang="en-US" sz="1800" dirty="0"/>
                        <a:t>Toronto</a:t>
                      </a:r>
                    </a:p>
                  </a:txBody>
                  <a:tcPr/>
                </a:tc>
                <a:tc>
                  <a:txBody>
                    <a:bodyPr/>
                    <a:lstStyle/>
                    <a:p>
                      <a:r>
                        <a:rPr lang="en-US" sz="1800" dirty="0"/>
                        <a:t>Holland </a:t>
                      </a:r>
                      <a:r>
                        <a:rPr lang="en-US" sz="1800" dirty="0" err="1"/>
                        <a:t>Bloorview</a:t>
                      </a:r>
                      <a:r>
                        <a:rPr lang="en-US" sz="1800" baseline="0" dirty="0"/>
                        <a:t> Kids rehab</a:t>
                      </a:r>
                      <a:endParaRPr lang="en-US" sz="1800" dirty="0"/>
                    </a:p>
                  </a:txBody>
                  <a:tcPr/>
                </a:tc>
                <a:tc>
                  <a:txBody>
                    <a:bodyPr/>
                    <a:lstStyle/>
                    <a:p>
                      <a:r>
                        <a:rPr lang="en-US" sz="1800" dirty="0"/>
                        <a:t>Shauna Kingsnorth </a:t>
                      </a:r>
                    </a:p>
                  </a:txBody>
                  <a:tcPr/>
                </a:tc>
                <a:extLst>
                  <a:ext uri="{0D108BD9-81ED-4DB2-BD59-A6C34878D82A}">
                    <a16:rowId xmlns="" xmlns:a16="http://schemas.microsoft.com/office/drawing/2014/main" val="10006"/>
                  </a:ext>
                </a:extLst>
              </a:tr>
              <a:tr h="660683">
                <a:tc>
                  <a:txBody>
                    <a:bodyPr/>
                    <a:lstStyle/>
                    <a:p>
                      <a:r>
                        <a:rPr lang="en-US" sz="1800" dirty="0"/>
                        <a:t>Toronto </a:t>
                      </a:r>
                    </a:p>
                  </a:txBody>
                  <a:tcPr/>
                </a:tc>
                <a:tc>
                  <a:txBody>
                    <a:bodyPr/>
                    <a:lstStyle/>
                    <a:p>
                      <a:r>
                        <a:rPr lang="en-US" sz="1800" dirty="0"/>
                        <a:t>North-York General Hospital</a:t>
                      </a:r>
                    </a:p>
                  </a:txBody>
                  <a:tcPr/>
                </a:tc>
                <a:tc>
                  <a:txBody>
                    <a:bodyPr/>
                    <a:lstStyle/>
                    <a:p>
                      <a:r>
                        <a:rPr lang="en-US" sz="1800" dirty="0"/>
                        <a:t>Sandra Doyle-</a:t>
                      </a:r>
                      <a:r>
                        <a:rPr lang="en-US" sz="1800" dirty="0" err="1"/>
                        <a:t>Lisek</a:t>
                      </a:r>
                      <a:r>
                        <a:rPr lang="en-US" sz="1800" dirty="0"/>
                        <a:t>; Marlene Taube-Schiff (Sunnybrook)</a:t>
                      </a:r>
                    </a:p>
                  </a:txBody>
                  <a:tcPr/>
                </a:tc>
                <a:extLst>
                  <a:ext uri="{0D108BD9-81ED-4DB2-BD59-A6C34878D82A}">
                    <a16:rowId xmlns="" xmlns:a16="http://schemas.microsoft.com/office/drawing/2014/main" val="10007"/>
                  </a:ext>
                </a:extLst>
              </a:tr>
              <a:tr h="490129">
                <a:tc>
                  <a:txBody>
                    <a:bodyPr/>
                    <a:lstStyle/>
                    <a:p>
                      <a:r>
                        <a:rPr lang="en-US" sz="1800" dirty="0"/>
                        <a:t>Other</a:t>
                      </a:r>
                    </a:p>
                  </a:txBody>
                  <a:tcPr/>
                </a:tc>
                <a:tc>
                  <a:txBody>
                    <a:bodyPr/>
                    <a:lstStyle/>
                    <a:p>
                      <a:endParaRPr lang="en-US" sz="1800" dirty="0"/>
                    </a:p>
                  </a:txBody>
                  <a:tcPr/>
                </a:tc>
                <a:tc>
                  <a:txBody>
                    <a:bodyPr/>
                    <a:lstStyle/>
                    <a:p>
                      <a:r>
                        <a:rPr lang="en-US" sz="1800" dirty="0"/>
                        <a:t>Beverly </a:t>
                      </a:r>
                      <a:r>
                        <a:rPr lang="en-US" sz="1800" dirty="0" err="1"/>
                        <a:t>Guttman</a:t>
                      </a:r>
                      <a:r>
                        <a:rPr lang="en-US" sz="1800" dirty="0"/>
                        <a:t> – PCMCH, Toronto</a:t>
                      </a:r>
                    </a:p>
                  </a:txBody>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268595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884" y="365126"/>
            <a:ext cx="8200466" cy="1325563"/>
          </a:xfrm>
        </p:spPr>
        <p:txBody>
          <a:bodyPr/>
          <a:lstStyle/>
          <a:p>
            <a:r>
              <a:rPr lang="en-CA" dirty="0">
                <a:solidFill>
                  <a:schemeClr val="tx1">
                    <a:lumMod val="65000"/>
                    <a:lumOff val="35000"/>
                  </a:schemeClr>
                </a:solidFill>
              </a:rPr>
              <a:t>Research Question</a:t>
            </a: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314884" y="1676400"/>
            <a:ext cx="8502545" cy="5375988"/>
          </a:xfrm>
        </p:spPr>
        <p:txBody>
          <a:bodyPr>
            <a:normAutofit/>
          </a:bodyPr>
          <a:lstStyle/>
          <a:p>
            <a:pPr marL="0" indent="0">
              <a:spcAft>
                <a:spcPts val="1800"/>
              </a:spcAft>
              <a:buNone/>
            </a:pPr>
            <a:r>
              <a:rPr lang="en-US" dirty="0">
                <a:solidFill>
                  <a:schemeClr val="tx1">
                    <a:lumMod val="65000"/>
                    <a:lumOff val="35000"/>
                  </a:schemeClr>
                </a:solidFill>
              </a:rPr>
              <a:t>Objectives:</a:t>
            </a:r>
          </a:p>
          <a:p>
            <a:pPr marL="914400" lvl="1" indent="-457200">
              <a:spcAft>
                <a:spcPts val="1800"/>
              </a:spcAft>
              <a:buFont typeface="+mj-lt"/>
              <a:buAutoNum type="arabicPeriod"/>
            </a:pPr>
            <a:r>
              <a:rPr lang="en-CA" dirty="0">
                <a:solidFill>
                  <a:schemeClr val="tx1">
                    <a:lumMod val="65000"/>
                    <a:lumOff val="35000"/>
                  </a:schemeClr>
                </a:solidFill>
              </a:rPr>
              <a:t>To measure “transition readiness” in adolescents and young adults between the ages of 12-25 with a range of different chronic or complex health conditions</a:t>
            </a:r>
            <a:endParaRPr lang="en-US" dirty="0">
              <a:solidFill>
                <a:schemeClr val="tx1">
                  <a:lumMod val="65000"/>
                  <a:lumOff val="35000"/>
                </a:schemeClr>
              </a:solidFill>
            </a:endParaRPr>
          </a:p>
          <a:p>
            <a:pPr marL="914400" lvl="1" indent="-457200">
              <a:spcAft>
                <a:spcPts val="1800"/>
              </a:spcAft>
              <a:buFont typeface="+mj-lt"/>
              <a:buAutoNum type="arabicPeriod"/>
            </a:pPr>
            <a:r>
              <a:rPr lang="en-CA" dirty="0">
                <a:solidFill>
                  <a:schemeClr val="tx1">
                    <a:lumMod val="65000"/>
                    <a:lumOff val="35000"/>
                  </a:schemeClr>
                </a:solidFill>
              </a:rPr>
              <a:t>To further validate the TRANSITION-Q across 7 healthcare centres in Ontario</a:t>
            </a:r>
          </a:p>
          <a:p>
            <a:pPr marL="914400" lvl="1" indent="-457200">
              <a:spcAft>
                <a:spcPts val="1800"/>
              </a:spcAft>
              <a:buFont typeface="+mj-lt"/>
              <a:buAutoNum type="arabicPeriod"/>
            </a:pPr>
            <a:r>
              <a:rPr lang="en-CA" dirty="0">
                <a:solidFill>
                  <a:schemeClr val="tx1">
                    <a:lumMod val="65000"/>
                    <a:lumOff val="35000"/>
                  </a:schemeClr>
                </a:solidFill>
              </a:rPr>
              <a:t>To triangulate the “transition readiness” responses of the participant, the patent/caregiver, and the healthcare provider</a:t>
            </a:r>
            <a:r>
              <a:rPr lang="en-CA" dirty="0"/>
              <a:t>	</a:t>
            </a:r>
          </a:p>
        </p:txBody>
      </p:sp>
    </p:spTree>
    <p:extLst>
      <p:ext uri="{BB962C8B-B14F-4D97-AF65-F5344CB8AC3E}">
        <p14:creationId xmlns:p14="http://schemas.microsoft.com/office/powerpoint/2010/main" val="216964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867612" y="6128408"/>
            <a:ext cx="3558924" cy="400110"/>
          </a:xfrm>
          <a:prstGeom prst="rect">
            <a:avLst/>
          </a:prstGeom>
          <a:noFill/>
        </p:spPr>
        <p:txBody>
          <a:bodyPr wrap="square" rtlCol="0">
            <a:spAutoFit/>
          </a:bodyPr>
          <a:lstStyle/>
          <a:p>
            <a:r>
              <a:rPr lang="en-US" sz="2000" dirty="0" err="1">
                <a:solidFill>
                  <a:schemeClr val="tx1">
                    <a:lumMod val="65000"/>
                    <a:lumOff val="35000"/>
                  </a:schemeClr>
                </a:solidFill>
              </a:rPr>
              <a:t>Gorter</a:t>
            </a:r>
            <a:r>
              <a:rPr lang="en-US" sz="2000" dirty="0">
                <a:solidFill>
                  <a:schemeClr val="tx1">
                    <a:lumMod val="65000"/>
                    <a:lumOff val="35000"/>
                  </a:schemeClr>
                </a:solidFill>
              </a:rPr>
              <a:t> et al., BMJ Open 2015</a:t>
            </a:r>
          </a:p>
        </p:txBody>
      </p:sp>
      <p:sp>
        <p:nvSpPr>
          <p:cNvPr id="13" name="Oval 12"/>
          <p:cNvSpPr/>
          <p:nvPr/>
        </p:nvSpPr>
        <p:spPr>
          <a:xfrm>
            <a:off x="1361798" y="671128"/>
            <a:ext cx="2473836" cy="2473836"/>
          </a:xfrm>
          <a:prstGeom prst="ellipse">
            <a:avLst/>
          </a:prstGeom>
          <a:solidFill>
            <a:srgbClr val="B64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Young Person</a:t>
            </a:r>
          </a:p>
        </p:txBody>
      </p:sp>
      <p:sp>
        <p:nvSpPr>
          <p:cNvPr id="19" name="Oval 18"/>
          <p:cNvSpPr/>
          <p:nvPr/>
        </p:nvSpPr>
        <p:spPr>
          <a:xfrm>
            <a:off x="5230129" y="671128"/>
            <a:ext cx="2473836" cy="2473836"/>
          </a:xfrm>
          <a:prstGeom prst="ellipse">
            <a:avLst/>
          </a:prstGeom>
          <a:solidFill>
            <a:srgbClr val="058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Parent / Caregiver</a:t>
            </a:r>
          </a:p>
        </p:txBody>
      </p:sp>
      <p:sp>
        <p:nvSpPr>
          <p:cNvPr id="20" name="Oval 19"/>
          <p:cNvSpPr/>
          <p:nvPr/>
        </p:nvSpPr>
        <p:spPr>
          <a:xfrm>
            <a:off x="3235986" y="3854627"/>
            <a:ext cx="2473836" cy="2473836"/>
          </a:xfrm>
          <a:prstGeom prst="ellipse">
            <a:avLst/>
          </a:prstGeom>
          <a:solidFill>
            <a:srgbClr val="745D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Healthcare Provider</a:t>
            </a:r>
          </a:p>
        </p:txBody>
      </p:sp>
      <p:sp>
        <p:nvSpPr>
          <p:cNvPr id="14" name="Arrow: Left-Right 13"/>
          <p:cNvSpPr/>
          <p:nvPr/>
        </p:nvSpPr>
        <p:spPr>
          <a:xfrm>
            <a:off x="4025882" y="1761820"/>
            <a:ext cx="1013998" cy="544057"/>
          </a:xfrm>
          <a:prstGeom prst="leftRightArrow">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Arrow: Left-Right 20"/>
          <p:cNvSpPr/>
          <p:nvPr/>
        </p:nvSpPr>
        <p:spPr>
          <a:xfrm rot="3243648">
            <a:off x="2837573" y="3289754"/>
            <a:ext cx="1013998" cy="544057"/>
          </a:xfrm>
          <a:prstGeom prst="leftRightArrow">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Arrow: Left-Right 21"/>
          <p:cNvSpPr/>
          <p:nvPr/>
        </p:nvSpPr>
        <p:spPr>
          <a:xfrm rot="7250202">
            <a:off x="5083707" y="3246444"/>
            <a:ext cx="1013998" cy="544057"/>
          </a:xfrm>
          <a:prstGeom prst="leftRightArrow">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28662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a:t>
            </a:r>
            <a:endParaRPr lang="en-CA" sz="2000" dirty="0"/>
          </a:p>
        </p:txBody>
      </p:sp>
      <p:sp>
        <p:nvSpPr>
          <p:cNvPr id="3" name="Content Placeholder 2"/>
          <p:cNvSpPr>
            <a:spLocks noGrp="1"/>
          </p:cNvSpPr>
          <p:nvPr>
            <p:ph idx="4294967295"/>
          </p:nvPr>
        </p:nvSpPr>
        <p:spPr>
          <a:xfrm>
            <a:off x="658347" y="1876425"/>
            <a:ext cx="7952254" cy="2895600"/>
          </a:xfrm>
        </p:spPr>
        <p:txBody>
          <a:bodyPr>
            <a:normAutofit/>
          </a:bodyPr>
          <a:lstStyle/>
          <a:p>
            <a:r>
              <a:rPr lang="en-CA" dirty="0">
                <a:solidFill>
                  <a:schemeClr val="tx1">
                    <a:lumMod val="65000"/>
                    <a:lumOff val="35000"/>
                  </a:schemeClr>
                </a:solidFill>
              </a:rPr>
              <a:t>Cross-Sectional Study across the 7 sites</a:t>
            </a:r>
          </a:p>
          <a:p>
            <a:endParaRPr lang="en-US" dirty="0">
              <a:solidFill>
                <a:schemeClr val="tx1">
                  <a:lumMod val="65000"/>
                  <a:lumOff val="35000"/>
                </a:schemeClr>
              </a:solidFill>
            </a:endParaRPr>
          </a:p>
          <a:p>
            <a:r>
              <a:rPr lang="en-US" dirty="0">
                <a:solidFill>
                  <a:schemeClr val="tx1">
                    <a:lumMod val="65000"/>
                    <a:lumOff val="35000"/>
                  </a:schemeClr>
                </a:solidFill>
              </a:rPr>
              <a:t>Data collected at one time point</a:t>
            </a:r>
          </a:p>
          <a:p>
            <a:pPr>
              <a:buNone/>
            </a:pPr>
            <a:r>
              <a:rPr lang="en-CA" dirty="0">
                <a:solidFill>
                  <a:schemeClr val="tx1">
                    <a:lumMod val="65000"/>
                    <a:lumOff val="35000"/>
                  </a:schemeClr>
                </a:solidFill>
              </a:rPr>
              <a:t>	</a:t>
            </a:r>
          </a:p>
        </p:txBody>
      </p:sp>
    </p:spTree>
    <p:extLst>
      <p:ext uri="{BB962C8B-B14F-4D97-AF65-F5344CB8AC3E}">
        <p14:creationId xmlns:p14="http://schemas.microsoft.com/office/powerpoint/2010/main" val="2637658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chemeClr val="tx1">
                    <a:lumMod val="65000"/>
                    <a:lumOff val="35000"/>
                  </a:schemeClr>
                </a:solidFill>
              </a:rPr>
              <a:t>Population</a:t>
            </a: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628651" y="1600200"/>
            <a:ext cx="7886700" cy="5375988"/>
          </a:xfrm>
        </p:spPr>
        <p:txBody>
          <a:bodyPr>
            <a:normAutofit/>
          </a:bodyPr>
          <a:lstStyle/>
          <a:p>
            <a:r>
              <a:rPr lang="en-US" dirty="0">
                <a:solidFill>
                  <a:schemeClr val="tx1">
                    <a:lumMod val="65000"/>
                    <a:lumOff val="35000"/>
                  </a:schemeClr>
                </a:solidFill>
              </a:rPr>
              <a:t>A </a:t>
            </a:r>
            <a:r>
              <a:rPr lang="en-US" dirty="0">
                <a:solidFill>
                  <a:srgbClr val="B6447B"/>
                </a:solidFill>
              </a:rPr>
              <a:t>non-categorical approach </a:t>
            </a:r>
            <a:r>
              <a:rPr lang="en-US" dirty="0">
                <a:solidFill>
                  <a:schemeClr val="tx1">
                    <a:lumMod val="65000"/>
                    <a:lumOff val="35000"/>
                  </a:schemeClr>
                </a:solidFill>
              </a:rPr>
              <a:t>recognizing that progress for improved transition has been halted by the limited focus on singular diagnostic groups</a:t>
            </a:r>
          </a:p>
          <a:p>
            <a:endParaRPr lang="en-US" dirty="0">
              <a:solidFill>
                <a:schemeClr val="tx1">
                  <a:lumMod val="65000"/>
                  <a:lumOff val="35000"/>
                </a:schemeClr>
              </a:solidFill>
            </a:endParaRPr>
          </a:p>
          <a:p>
            <a:r>
              <a:rPr lang="en-US" dirty="0">
                <a:solidFill>
                  <a:schemeClr val="accent1"/>
                </a:solidFill>
              </a:rPr>
              <a:t>Youth aged 12 to 25 years </a:t>
            </a:r>
            <a:r>
              <a:rPr lang="en-US" dirty="0">
                <a:solidFill>
                  <a:schemeClr val="tx1">
                    <a:lumMod val="65000"/>
                    <a:lumOff val="35000"/>
                  </a:schemeClr>
                </a:solidFill>
              </a:rPr>
              <a:t>recruited from participating clinics at the 6 Pediatric Academic Health </a:t>
            </a:r>
            <a:r>
              <a:rPr lang="en-US" dirty="0" err="1">
                <a:solidFill>
                  <a:schemeClr val="tx1">
                    <a:lumMod val="65000"/>
                    <a:lumOff val="35000"/>
                  </a:schemeClr>
                </a:solidFill>
              </a:rPr>
              <a:t>Centres</a:t>
            </a:r>
            <a:r>
              <a:rPr lang="en-US" dirty="0">
                <a:solidFill>
                  <a:schemeClr val="tx1">
                    <a:lumMod val="65000"/>
                    <a:lumOff val="35000"/>
                  </a:schemeClr>
                </a:solidFill>
              </a:rPr>
              <a:t> + North York General in Ontario.</a:t>
            </a:r>
          </a:p>
          <a:p>
            <a:pPr marL="0" indent="0">
              <a:buNone/>
            </a:pPr>
            <a:endParaRPr lang="en-CA" dirty="0"/>
          </a:p>
          <a:p>
            <a:pPr>
              <a:buNone/>
            </a:pPr>
            <a:r>
              <a:rPr lang="en-CA" dirty="0"/>
              <a:t>		</a:t>
            </a:r>
          </a:p>
        </p:txBody>
      </p:sp>
    </p:spTree>
    <p:extLst>
      <p:ext uri="{BB962C8B-B14F-4D97-AF65-F5344CB8AC3E}">
        <p14:creationId xmlns:p14="http://schemas.microsoft.com/office/powerpoint/2010/main" val="158774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46223403"/>
              </p:ext>
            </p:extLst>
          </p:nvPr>
        </p:nvGraphicFramePr>
        <p:xfrm>
          <a:off x="0" y="0"/>
          <a:ext cx="9144000" cy="6572250"/>
        </p:xfrm>
        <a:graphic>
          <a:graphicData uri="http://schemas.openxmlformats.org/drawingml/2006/table">
            <a:tbl>
              <a:tblPr firstRow="1" firstCol="1" bandRow="1">
                <a:tableStyleId>{F5AB1C69-6EDB-4FF4-983F-18BD219EF322}</a:tableStyleId>
              </a:tblPr>
              <a:tblGrid>
                <a:gridCol w="1448026">
                  <a:extLst>
                    <a:ext uri="{9D8B030D-6E8A-4147-A177-3AD203B41FA5}">
                      <a16:colId xmlns="" xmlns:a16="http://schemas.microsoft.com/office/drawing/2014/main" val="20000"/>
                    </a:ext>
                  </a:extLst>
                </a:gridCol>
                <a:gridCol w="4813919">
                  <a:extLst>
                    <a:ext uri="{9D8B030D-6E8A-4147-A177-3AD203B41FA5}">
                      <a16:colId xmlns="" xmlns:a16="http://schemas.microsoft.com/office/drawing/2014/main" val="20002"/>
                    </a:ext>
                  </a:extLst>
                </a:gridCol>
                <a:gridCol w="1480640">
                  <a:extLst>
                    <a:ext uri="{9D8B030D-6E8A-4147-A177-3AD203B41FA5}">
                      <a16:colId xmlns="" xmlns:a16="http://schemas.microsoft.com/office/drawing/2014/main" val="20003"/>
                    </a:ext>
                  </a:extLst>
                </a:gridCol>
                <a:gridCol w="1401415">
                  <a:extLst>
                    <a:ext uri="{9D8B030D-6E8A-4147-A177-3AD203B41FA5}">
                      <a16:colId xmlns="" xmlns:a16="http://schemas.microsoft.com/office/drawing/2014/main" val="20004"/>
                    </a:ext>
                  </a:extLst>
                </a:gridCol>
              </a:tblGrid>
              <a:tr h="1147720">
                <a:tc>
                  <a:txBody>
                    <a:bodyPr/>
                    <a:lstStyle/>
                    <a:p>
                      <a:pPr marL="0" marR="0" algn="ctr">
                        <a:lnSpc>
                          <a:spcPct val="107000"/>
                        </a:lnSpc>
                        <a:spcBef>
                          <a:spcPts val="0"/>
                        </a:spcBef>
                        <a:spcAft>
                          <a:spcPts val="0"/>
                        </a:spcAft>
                      </a:pPr>
                      <a:r>
                        <a:rPr lang="en-CA" sz="2000" u="none" dirty="0">
                          <a:effectLst/>
                        </a:rPr>
                        <a:t>Site</a:t>
                      </a:r>
                      <a:endParaRPr lang="en-CA" sz="2000" u="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2000" u="none" dirty="0">
                          <a:effectLst/>
                        </a:rPr>
                        <a:t>Clinics Involved</a:t>
                      </a:r>
                      <a:endParaRPr lang="en-CA" sz="2000" u="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2000" u="none" dirty="0">
                          <a:effectLst/>
                        </a:rPr>
                        <a:t>Target Number of Participants</a:t>
                      </a:r>
                      <a:endParaRPr lang="en-CA" sz="2000" u="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2000" u="none" dirty="0">
                          <a:effectLst/>
                        </a:rPr>
                        <a:t>Number of Participants</a:t>
                      </a:r>
                      <a:endParaRPr lang="en-CA" sz="2000" u="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0"/>
                  </a:ext>
                </a:extLst>
              </a:tr>
              <a:tr h="739060">
                <a:tc>
                  <a:txBody>
                    <a:bodyPr/>
                    <a:lstStyle/>
                    <a:p>
                      <a:pPr marL="0" marR="0" algn="ctr">
                        <a:lnSpc>
                          <a:spcPct val="107000"/>
                        </a:lnSpc>
                        <a:spcBef>
                          <a:spcPts val="0"/>
                        </a:spcBef>
                        <a:spcAft>
                          <a:spcPts val="0"/>
                        </a:spcAft>
                      </a:pPr>
                      <a:r>
                        <a:rPr lang="en-CA" sz="1800" dirty="0">
                          <a:effectLst/>
                        </a:rPr>
                        <a:t>McMaster</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CA" sz="1800" dirty="0">
                          <a:effectLst/>
                        </a:rPr>
                        <a:t>Diabetes, Adolescent Medicine, Cardiology, Nephrology, Developmental, Neurology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a:effectLst/>
                        </a:rPr>
                        <a:t>75</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75</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1"/>
                  </a:ext>
                </a:extLst>
              </a:tr>
              <a:tr h="811299">
                <a:tc>
                  <a:txBody>
                    <a:bodyPr/>
                    <a:lstStyle/>
                    <a:p>
                      <a:pPr marL="0" marR="0" algn="ctr">
                        <a:lnSpc>
                          <a:spcPct val="107000"/>
                        </a:lnSpc>
                        <a:spcBef>
                          <a:spcPts val="0"/>
                        </a:spcBef>
                        <a:spcAft>
                          <a:spcPts val="0"/>
                        </a:spcAft>
                      </a:pPr>
                      <a:r>
                        <a:rPr lang="en-CA" sz="1800" dirty="0">
                          <a:effectLst/>
                        </a:rPr>
                        <a:t>Holland Bloorview</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CA" sz="1800" dirty="0">
                          <a:effectLst/>
                        </a:rPr>
                        <a:t>Childhood Developmental Clinics (excluding Spina Bifida)</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a:effectLst/>
                        </a:rPr>
                        <a:t>50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16</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2"/>
                  </a:ext>
                </a:extLst>
              </a:tr>
              <a:tr h="578773">
                <a:tc>
                  <a:txBody>
                    <a:bodyPr/>
                    <a:lstStyle/>
                    <a:p>
                      <a:pPr marL="0" marR="0" algn="ctr">
                        <a:lnSpc>
                          <a:spcPct val="107000"/>
                        </a:lnSpc>
                        <a:spcBef>
                          <a:spcPts val="0"/>
                        </a:spcBef>
                        <a:spcAft>
                          <a:spcPts val="0"/>
                        </a:spcAft>
                      </a:pPr>
                      <a:r>
                        <a:rPr lang="en-CA" sz="1800" dirty="0">
                          <a:effectLst/>
                        </a:rPr>
                        <a:t>London</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CA" sz="1800" dirty="0">
                          <a:effectLst/>
                        </a:rPr>
                        <a:t>Cardiology, CP, Spina Bifida, Developmental Delay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a:effectLst/>
                        </a:rPr>
                        <a:t>50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49</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3"/>
                  </a:ext>
                </a:extLst>
              </a:tr>
              <a:tr h="736861">
                <a:tc>
                  <a:txBody>
                    <a:bodyPr/>
                    <a:lstStyle/>
                    <a:p>
                      <a:pPr marL="0" marR="0" algn="ctr">
                        <a:lnSpc>
                          <a:spcPct val="107000"/>
                        </a:lnSpc>
                        <a:spcBef>
                          <a:spcPts val="0"/>
                        </a:spcBef>
                        <a:spcAft>
                          <a:spcPts val="0"/>
                        </a:spcAft>
                      </a:pPr>
                      <a:r>
                        <a:rPr lang="en-CA" sz="1800" dirty="0">
                          <a:effectLst/>
                        </a:rPr>
                        <a:t>Kingston</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CA" sz="1800" dirty="0">
                          <a:effectLst/>
                        </a:rPr>
                        <a:t>All pediatric clinics, Some adult (congenital heart disease, epilepsy)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a:effectLst/>
                        </a:rPr>
                        <a:t>50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24</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4"/>
                  </a:ext>
                </a:extLst>
              </a:tr>
              <a:tr h="788098">
                <a:tc>
                  <a:txBody>
                    <a:bodyPr/>
                    <a:lstStyle/>
                    <a:p>
                      <a:pPr marL="0" marR="0" algn="ctr">
                        <a:lnSpc>
                          <a:spcPct val="107000"/>
                        </a:lnSpc>
                        <a:spcBef>
                          <a:spcPts val="0"/>
                        </a:spcBef>
                        <a:spcAft>
                          <a:spcPts val="0"/>
                        </a:spcAft>
                      </a:pPr>
                      <a:r>
                        <a:rPr lang="en-CA" sz="1800" dirty="0">
                          <a:effectLst/>
                        </a:rPr>
                        <a:t>Sick Kids</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CA" sz="1800" dirty="0">
                          <a:effectLst/>
                        </a:rPr>
                        <a:t>Neurosurgery, General Surgery, Diabetes, Neurology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a:effectLst/>
                        </a:rPr>
                        <a:t>75</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66</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5"/>
                  </a:ext>
                </a:extLst>
              </a:tr>
              <a:tr h="521013">
                <a:tc>
                  <a:txBody>
                    <a:bodyPr/>
                    <a:lstStyle/>
                    <a:p>
                      <a:pPr marL="0" marR="0" algn="ctr">
                        <a:lnSpc>
                          <a:spcPct val="107000"/>
                        </a:lnSpc>
                        <a:spcBef>
                          <a:spcPts val="0"/>
                        </a:spcBef>
                        <a:spcAft>
                          <a:spcPts val="0"/>
                        </a:spcAft>
                      </a:pPr>
                      <a:r>
                        <a:rPr lang="en-CA" sz="1800" dirty="0">
                          <a:effectLst/>
                        </a:rPr>
                        <a:t>CHEO</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CA" sz="1800" dirty="0">
                          <a:effectLst/>
                        </a:rPr>
                        <a:t>Nephrology, Hematology, Oncology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a:effectLst/>
                        </a:rPr>
                        <a:t>50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50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6"/>
                  </a:ext>
                </a:extLst>
              </a:tr>
              <a:tr h="736861">
                <a:tc>
                  <a:txBody>
                    <a:bodyPr/>
                    <a:lstStyle/>
                    <a:p>
                      <a:pPr marL="0" marR="0" algn="ctr">
                        <a:lnSpc>
                          <a:spcPct val="107000"/>
                        </a:lnSpc>
                        <a:spcBef>
                          <a:spcPts val="0"/>
                        </a:spcBef>
                        <a:spcAft>
                          <a:spcPts val="0"/>
                        </a:spcAft>
                      </a:pPr>
                      <a:r>
                        <a:rPr lang="en-CA" sz="1800" dirty="0">
                          <a:effectLst/>
                        </a:rPr>
                        <a:t>North York General</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CA" sz="1800" dirty="0">
                          <a:effectLst/>
                        </a:rPr>
                        <a:t>Eating Disorders, Day Hospital</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33</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7"/>
                  </a:ext>
                </a:extLst>
              </a:tr>
              <a:tr h="512565">
                <a:tc>
                  <a:txBody>
                    <a:bodyPr/>
                    <a:lstStyle/>
                    <a:p>
                      <a:pPr marL="0" marR="0" algn="ctr">
                        <a:lnSpc>
                          <a:spcPct val="107000"/>
                        </a:lnSpc>
                        <a:spcBef>
                          <a:spcPts val="0"/>
                        </a:spcBef>
                        <a:spcAft>
                          <a:spcPts val="0"/>
                        </a:spcAft>
                      </a:pPr>
                      <a:r>
                        <a:rPr lang="en-CA" sz="1800" dirty="0">
                          <a:effectLst/>
                        </a:rPr>
                        <a:t>TOTAL</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dirty="0">
                          <a:effectLst/>
                        </a:rPr>
                        <a:t>350</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CA" sz="1800" b="1" dirty="0">
                          <a:effectLst/>
                        </a:rPr>
                        <a:t>313</a:t>
                      </a:r>
                      <a:endParaRPr lang="en-CA"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692695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49501"/>
            <a:ext cx="8229600" cy="1228725"/>
          </a:xfrm>
        </p:spPr>
        <p:txBody>
          <a:bodyPr/>
          <a:lstStyle/>
          <a:p>
            <a:r>
              <a:rPr lang="en-CA" dirty="0">
                <a:solidFill>
                  <a:schemeClr val="tx1">
                    <a:lumMod val="65000"/>
                    <a:lumOff val="35000"/>
                  </a:schemeClr>
                </a:solidFill>
              </a:rPr>
              <a:t>Measures</a:t>
            </a:r>
            <a:endParaRPr lang="en-CA" sz="2000" dirty="0">
              <a:solidFill>
                <a:schemeClr val="tx1">
                  <a:lumMod val="65000"/>
                  <a:lumOff val="35000"/>
                </a:schemeClr>
              </a:solidFill>
            </a:endParaRPr>
          </a:p>
        </p:txBody>
      </p:sp>
      <p:sp>
        <p:nvSpPr>
          <p:cNvPr id="3" name="Content Placeholder 2"/>
          <p:cNvSpPr>
            <a:spLocks noGrp="1"/>
          </p:cNvSpPr>
          <p:nvPr>
            <p:ph idx="4294967295"/>
          </p:nvPr>
        </p:nvSpPr>
        <p:spPr>
          <a:xfrm>
            <a:off x="533400" y="1378226"/>
            <a:ext cx="8295713" cy="5094012"/>
          </a:xfrm>
        </p:spPr>
        <p:txBody>
          <a:bodyPr>
            <a:noAutofit/>
          </a:bodyPr>
          <a:lstStyle/>
          <a:p>
            <a:pPr>
              <a:spcBef>
                <a:spcPts val="0"/>
              </a:spcBef>
              <a:spcAft>
                <a:spcPts val="1800"/>
              </a:spcAft>
            </a:pPr>
            <a:r>
              <a:rPr lang="en-US" sz="2500" dirty="0">
                <a:solidFill>
                  <a:schemeClr val="tx1">
                    <a:lumMod val="65000"/>
                    <a:lumOff val="35000"/>
                  </a:schemeClr>
                </a:solidFill>
              </a:rPr>
              <a:t>Demographic Common Data Elements</a:t>
            </a:r>
          </a:p>
          <a:p>
            <a:pPr>
              <a:spcBef>
                <a:spcPts val="0"/>
              </a:spcBef>
              <a:spcAft>
                <a:spcPts val="1800"/>
              </a:spcAft>
            </a:pPr>
            <a:r>
              <a:rPr lang="en-US" sz="2500" b="1" dirty="0">
                <a:solidFill>
                  <a:schemeClr val="tx1">
                    <a:lumMod val="65000"/>
                    <a:lumOff val="35000"/>
                  </a:schemeClr>
                </a:solidFill>
              </a:rPr>
              <a:t>Participant Package: </a:t>
            </a:r>
            <a:r>
              <a:rPr lang="en-US" sz="2500" dirty="0">
                <a:solidFill>
                  <a:schemeClr val="accent1"/>
                </a:solidFill>
              </a:rPr>
              <a:t>TRANSITION-Q </a:t>
            </a:r>
            <a:r>
              <a:rPr lang="en-US" sz="2500" dirty="0">
                <a:solidFill>
                  <a:schemeClr val="tx1">
                    <a:lumMod val="65000"/>
                    <a:lumOff val="35000"/>
                  </a:schemeClr>
                </a:solidFill>
              </a:rPr>
              <a:t>(</a:t>
            </a:r>
            <a:r>
              <a:rPr lang="en-CA" sz="2500" dirty="0">
                <a:solidFill>
                  <a:schemeClr val="tx1">
                    <a:lumMod val="65000"/>
                    <a:lumOff val="35000"/>
                  </a:schemeClr>
                </a:solidFill>
              </a:rPr>
              <a:t>self-management skill scale) </a:t>
            </a:r>
            <a:r>
              <a:rPr lang="en-US" sz="2500" dirty="0">
                <a:solidFill>
                  <a:schemeClr val="tx1">
                    <a:lumMod val="65000"/>
                    <a:lumOff val="35000"/>
                  </a:schemeClr>
                </a:solidFill>
              </a:rPr>
              <a:t>&amp; SF-6D (health status measure)</a:t>
            </a:r>
            <a:endParaRPr lang="en-US" sz="2500" b="1" dirty="0">
              <a:solidFill>
                <a:schemeClr val="tx1">
                  <a:lumMod val="65000"/>
                  <a:lumOff val="35000"/>
                </a:schemeClr>
              </a:solidFill>
            </a:endParaRPr>
          </a:p>
          <a:p>
            <a:pPr>
              <a:spcBef>
                <a:spcPts val="0"/>
              </a:spcBef>
              <a:spcAft>
                <a:spcPts val="1800"/>
              </a:spcAft>
            </a:pPr>
            <a:r>
              <a:rPr lang="en-US" sz="2500" b="1" dirty="0">
                <a:solidFill>
                  <a:schemeClr val="tx1">
                    <a:lumMod val="65000"/>
                    <a:lumOff val="35000"/>
                  </a:schemeClr>
                </a:solidFill>
              </a:rPr>
              <a:t>Parent/Caregiver Questionnaire: </a:t>
            </a:r>
            <a:r>
              <a:rPr lang="en-US" sz="2500" dirty="0">
                <a:solidFill>
                  <a:schemeClr val="tx1">
                    <a:lumMod val="65000"/>
                    <a:lumOff val="35000"/>
                  </a:schemeClr>
                </a:solidFill>
              </a:rPr>
              <a:t>describe the relation to the participant, </a:t>
            </a:r>
            <a:r>
              <a:rPr lang="en-US" sz="2500" dirty="0">
                <a:solidFill>
                  <a:schemeClr val="accent1"/>
                </a:solidFill>
              </a:rPr>
              <a:t>the participants’ readiness to transfer, shared management</a:t>
            </a:r>
            <a:r>
              <a:rPr lang="en-US" sz="2500" dirty="0">
                <a:solidFill>
                  <a:schemeClr val="tx1">
                    <a:lumMod val="65000"/>
                    <a:lumOff val="35000"/>
                  </a:schemeClr>
                </a:solidFill>
              </a:rPr>
              <a:t>, and transition support</a:t>
            </a:r>
          </a:p>
          <a:p>
            <a:pPr>
              <a:spcBef>
                <a:spcPts val="0"/>
              </a:spcBef>
              <a:spcAft>
                <a:spcPts val="1800"/>
              </a:spcAft>
            </a:pPr>
            <a:r>
              <a:rPr lang="en-US" sz="2500" b="1" dirty="0">
                <a:solidFill>
                  <a:schemeClr val="tx1">
                    <a:lumMod val="65000"/>
                    <a:lumOff val="35000"/>
                  </a:schemeClr>
                </a:solidFill>
              </a:rPr>
              <a:t>Health Care Provider Questionnaire: </a:t>
            </a:r>
            <a:r>
              <a:rPr lang="en-US" sz="2500" dirty="0">
                <a:solidFill>
                  <a:schemeClr val="tx1">
                    <a:lumMod val="65000"/>
                    <a:lumOff val="35000"/>
                  </a:schemeClr>
                </a:solidFill>
              </a:rPr>
              <a:t>rate patients </a:t>
            </a:r>
            <a:r>
              <a:rPr lang="en-US" sz="2500" dirty="0">
                <a:solidFill>
                  <a:schemeClr val="accent1"/>
                </a:solidFill>
              </a:rPr>
              <a:t>readiness to transfer</a:t>
            </a:r>
            <a:r>
              <a:rPr lang="en-US" sz="2500" dirty="0">
                <a:solidFill>
                  <a:schemeClr val="tx1">
                    <a:lumMod val="65000"/>
                    <a:lumOff val="35000"/>
                  </a:schemeClr>
                </a:solidFill>
              </a:rPr>
              <a:t>, the parent/caregiver’s ability to allow their child to transfer, if the participant is considered medically complex, their transition program status, and </a:t>
            </a:r>
            <a:r>
              <a:rPr lang="en-US" sz="2500" dirty="0">
                <a:solidFill>
                  <a:schemeClr val="accent1"/>
                </a:solidFill>
              </a:rPr>
              <a:t>shared management</a:t>
            </a:r>
          </a:p>
        </p:txBody>
      </p:sp>
    </p:spTree>
    <p:extLst>
      <p:ext uri="{BB962C8B-B14F-4D97-AF65-F5344CB8AC3E}">
        <p14:creationId xmlns:p14="http://schemas.microsoft.com/office/powerpoint/2010/main" val="1235803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28650" y="2697508"/>
            <a:ext cx="7886700" cy="1325563"/>
          </a:xfrm>
        </p:spPr>
        <p:txBody>
          <a:bodyPr/>
          <a:lstStyle/>
          <a:p>
            <a:pPr algn="ctr"/>
            <a:r>
              <a:rPr lang="en-CA" b="1" dirty="0">
                <a:solidFill>
                  <a:schemeClr val="bg1"/>
                </a:solidFill>
              </a:rPr>
              <a:t>Results</a:t>
            </a:r>
          </a:p>
        </p:txBody>
      </p:sp>
    </p:spTree>
    <p:extLst>
      <p:ext uri="{BB962C8B-B14F-4D97-AF65-F5344CB8AC3E}">
        <p14:creationId xmlns:p14="http://schemas.microsoft.com/office/powerpoint/2010/main" val="818275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99" y="212044"/>
            <a:ext cx="8001000" cy="620712"/>
          </a:xfrm>
        </p:spPr>
        <p:txBody>
          <a:bodyPr>
            <a:normAutofit fontScale="90000"/>
          </a:bodyPr>
          <a:lstStyle/>
          <a:p>
            <a:pPr algn="ctr"/>
            <a:r>
              <a:rPr lang="en-CA" dirty="0">
                <a:solidFill>
                  <a:schemeClr val="tx1">
                    <a:lumMod val="65000"/>
                    <a:lumOff val="35000"/>
                  </a:schemeClr>
                </a:solidFill>
              </a:rPr>
              <a:t>Participant Demographics</a:t>
            </a:r>
          </a:p>
        </p:txBody>
      </p:sp>
      <p:graphicFrame>
        <p:nvGraphicFramePr>
          <p:cNvPr id="8" name="Table 7"/>
          <p:cNvGraphicFramePr>
            <a:graphicFrameLocks noGrp="1"/>
          </p:cNvGraphicFramePr>
          <p:nvPr>
            <p:extLst>
              <p:ext uri="{D42A27DB-BD31-4B8C-83A1-F6EECF244321}">
                <p14:modId xmlns:p14="http://schemas.microsoft.com/office/powerpoint/2010/main" val="141002573"/>
              </p:ext>
            </p:extLst>
          </p:nvPr>
        </p:nvGraphicFramePr>
        <p:xfrm>
          <a:off x="857250" y="1021614"/>
          <a:ext cx="2543175" cy="5475810"/>
        </p:xfrm>
        <a:graphic>
          <a:graphicData uri="http://schemas.openxmlformats.org/drawingml/2006/table">
            <a:tbl>
              <a:tblPr firstRow="1" bandRow="1">
                <a:tableStyleId>{F5AB1C69-6EDB-4FF4-983F-18BD219EF322}</a:tableStyleId>
              </a:tblPr>
              <a:tblGrid>
                <a:gridCol w="1108097">
                  <a:extLst>
                    <a:ext uri="{9D8B030D-6E8A-4147-A177-3AD203B41FA5}">
                      <a16:colId xmlns="" xmlns:a16="http://schemas.microsoft.com/office/drawing/2014/main" val="2252332059"/>
                    </a:ext>
                  </a:extLst>
                </a:gridCol>
                <a:gridCol w="1435078">
                  <a:extLst>
                    <a:ext uri="{9D8B030D-6E8A-4147-A177-3AD203B41FA5}">
                      <a16:colId xmlns="" xmlns:a16="http://schemas.microsoft.com/office/drawing/2014/main" val="3606322600"/>
                    </a:ext>
                  </a:extLst>
                </a:gridCol>
              </a:tblGrid>
              <a:tr h="326827">
                <a:tc>
                  <a:txBody>
                    <a:bodyPr/>
                    <a:lstStyle/>
                    <a:p>
                      <a:pPr algn="ctr" fontAlgn="b"/>
                      <a:r>
                        <a:rPr lang="en-CA" sz="1700" u="none" strike="noStrike" dirty="0">
                          <a:effectLst/>
                        </a:rPr>
                        <a:t>Age</a:t>
                      </a:r>
                      <a:endParaRPr lang="en-CA" sz="1700" b="1" i="0" u="none" strike="noStrike" dirty="0">
                        <a:solidFill>
                          <a:schemeClr val="tx1"/>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Number of Participants</a:t>
                      </a:r>
                      <a:endParaRPr lang="en-CA" sz="1700" b="1" i="0" u="none" strike="noStrike" dirty="0">
                        <a:solidFill>
                          <a:schemeClr val="tx1"/>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972182446"/>
                  </a:ext>
                </a:extLst>
              </a:tr>
              <a:tr h="326827">
                <a:tc>
                  <a:txBody>
                    <a:bodyPr/>
                    <a:lstStyle/>
                    <a:p>
                      <a:pPr algn="ctr" fontAlgn="b"/>
                      <a:r>
                        <a:rPr lang="en-CA" sz="1700" u="none" strike="noStrike" dirty="0">
                          <a:effectLst/>
                        </a:rPr>
                        <a:t>12</a:t>
                      </a:r>
                      <a:endParaRPr lang="en-CA" sz="17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a:effectLst/>
                        </a:rPr>
                        <a:t>15</a:t>
                      </a:r>
                      <a:endParaRPr lang="en-CA" sz="17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2176461441"/>
                  </a:ext>
                </a:extLst>
              </a:tr>
              <a:tr h="326827">
                <a:tc>
                  <a:txBody>
                    <a:bodyPr/>
                    <a:lstStyle/>
                    <a:p>
                      <a:pPr algn="ctr" fontAlgn="b"/>
                      <a:r>
                        <a:rPr lang="en-CA" sz="1700" u="none" strike="noStrike" dirty="0">
                          <a:effectLst/>
                        </a:rPr>
                        <a:t>13</a:t>
                      </a:r>
                      <a:endParaRPr lang="en-CA" sz="17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23</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1532336667"/>
                  </a:ext>
                </a:extLst>
              </a:tr>
              <a:tr h="326827">
                <a:tc>
                  <a:txBody>
                    <a:bodyPr/>
                    <a:lstStyle/>
                    <a:p>
                      <a:pPr algn="ctr" fontAlgn="b"/>
                      <a:r>
                        <a:rPr lang="en-CA" sz="1700" u="none" strike="noStrike" dirty="0">
                          <a:effectLst/>
                        </a:rPr>
                        <a:t>14</a:t>
                      </a:r>
                      <a:endParaRPr lang="en-CA" sz="17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27</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4003266737"/>
                  </a:ext>
                </a:extLst>
              </a:tr>
              <a:tr h="326827">
                <a:tc>
                  <a:txBody>
                    <a:bodyPr/>
                    <a:lstStyle/>
                    <a:p>
                      <a:pPr algn="ctr" fontAlgn="b"/>
                      <a:r>
                        <a:rPr lang="en-CA" sz="1700" u="none" strike="noStrike">
                          <a:effectLst/>
                        </a:rPr>
                        <a:t>15</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37</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875536535"/>
                  </a:ext>
                </a:extLst>
              </a:tr>
              <a:tr h="326827">
                <a:tc>
                  <a:txBody>
                    <a:bodyPr/>
                    <a:lstStyle/>
                    <a:p>
                      <a:pPr algn="ctr" fontAlgn="b"/>
                      <a:r>
                        <a:rPr lang="en-CA" sz="1700" u="none" strike="noStrike">
                          <a:effectLst/>
                        </a:rPr>
                        <a:t>16</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52</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1195981050"/>
                  </a:ext>
                </a:extLst>
              </a:tr>
              <a:tr h="326827">
                <a:tc>
                  <a:txBody>
                    <a:bodyPr/>
                    <a:lstStyle/>
                    <a:p>
                      <a:pPr algn="ctr" fontAlgn="b"/>
                      <a:r>
                        <a:rPr lang="en-CA" sz="1700" u="none" strike="noStrike">
                          <a:effectLst/>
                        </a:rPr>
                        <a:t>17</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91</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2459593718"/>
                  </a:ext>
                </a:extLst>
              </a:tr>
              <a:tr h="326827">
                <a:tc>
                  <a:txBody>
                    <a:bodyPr/>
                    <a:lstStyle/>
                    <a:p>
                      <a:pPr algn="ctr" fontAlgn="b"/>
                      <a:r>
                        <a:rPr lang="en-CA" sz="1700" u="none" strike="noStrike">
                          <a:effectLst/>
                        </a:rPr>
                        <a:t>18</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34</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2231054394"/>
                  </a:ext>
                </a:extLst>
              </a:tr>
              <a:tr h="326827">
                <a:tc>
                  <a:txBody>
                    <a:bodyPr/>
                    <a:lstStyle/>
                    <a:p>
                      <a:pPr algn="ctr" fontAlgn="b"/>
                      <a:r>
                        <a:rPr lang="en-CA" sz="1700" u="none" strike="noStrike">
                          <a:effectLst/>
                        </a:rPr>
                        <a:t>19</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6</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2039401239"/>
                  </a:ext>
                </a:extLst>
              </a:tr>
              <a:tr h="326827">
                <a:tc>
                  <a:txBody>
                    <a:bodyPr/>
                    <a:lstStyle/>
                    <a:p>
                      <a:pPr algn="ctr" fontAlgn="b"/>
                      <a:r>
                        <a:rPr lang="en-CA" sz="1700" u="none" strike="noStrike" dirty="0">
                          <a:effectLst/>
                        </a:rPr>
                        <a:t>20</a:t>
                      </a:r>
                      <a:endParaRPr lang="en-CA" sz="17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3</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467980209"/>
                  </a:ext>
                </a:extLst>
              </a:tr>
              <a:tr h="326827">
                <a:tc>
                  <a:txBody>
                    <a:bodyPr/>
                    <a:lstStyle/>
                    <a:p>
                      <a:pPr algn="ctr" fontAlgn="b"/>
                      <a:r>
                        <a:rPr lang="en-CA" sz="1700" u="none" strike="noStrike">
                          <a:effectLst/>
                        </a:rPr>
                        <a:t>21</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5</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878540224"/>
                  </a:ext>
                </a:extLst>
              </a:tr>
              <a:tr h="326827">
                <a:tc>
                  <a:txBody>
                    <a:bodyPr/>
                    <a:lstStyle/>
                    <a:p>
                      <a:pPr algn="ctr" fontAlgn="b"/>
                      <a:r>
                        <a:rPr lang="en-CA" sz="1700" u="none" strike="noStrike">
                          <a:effectLst/>
                        </a:rPr>
                        <a:t>22</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3</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2684581762"/>
                  </a:ext>
                </a:extLst>
              </a:tr>
              <a:tr h="326827">
                <a:tc>
                  <a:txBody>
                    <a:bodyPr/>
                    <a:lstStyle/>
                    <a:p>
                      <a:pPr algn="ctr" fontAlgn="b"/>
                      <a:r>
                        <a:rPr lang="en-CA" sz="1700" u="none" strike="noStrike">
                          <a:effectLst/>
                        </a:rPr>
                        <a:t>23</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2</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397532134"/>
                  </a:ext>
                </a:extLst>
              </a:tr>
              <a:tr h="326827">
                <a:tc>
                  <a:txBody>
                    <a:bodyPr/>
                    <a:lstStyle/>
                    <a:p>
                      <a:pPr algn="ctr" fontAlgn="b"/>
                      <a:r>
                        <a:rPr lang="en-CA" sz="1700" u="none" strike="noStrike">
                          <a:effectLst/>
                        </a:rPr>
                        <a:t>24</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3</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2181036832"/>
                  </a:ext>
                </a:extLst>
              </a:tr>
              <a:tr h="326827">
                <a:tc>
                  <a:txBody>
                    <a:bodyPr/>
                    <a:lstStyle/>
                    <a:p>
                      <a:pPr algn="ctr" fontAlgn="b"/>
                      <a:r>
                        <a:rPr lang="en-CA" sz="1700" u="none" strike="noStrike">
                          <a:effectLst/>
                        </a:rPr>
                        <a:t>25</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1</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642922487"/>
                  </a:ext>
                </a:extLst>
              </a:tr>
              <a:tr h="326827">
                <a:tc>
                  <a:txBody>
                    <a:bodyPr/>
                    <a:lstStyle/>
                    <a:p>
                      <a:pPr algn="ctr" fontAlgn="b"/>
                      <a:r>
                        <a:rPr lang="en-CA" sz="1700" u="none" strike="noStrike">
                          <a:effectLst/>
                        </a:rPr>
                        <a:t>Blank</a:t>
                      </a:r>
                      <a:endParaRPr lang="en-CA" sz="17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700" u="none" strike="noStrike" dirty="0">
                          <a:effectLst/>
                        </a:rPr>
                        <a:t>11</a:t>
                      </a:r>
                      <a:endParaRPr lang="en-CA" sz="17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657111362"/>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008637031"/>
              </p:ext>
            </p:extLst>
          </p:nvPr>
        </p:nvGraphicFramePr>
        <p:xfrm>
          <a:off x="4572000" y="1021615"/>
          <a:ext cx="3711577" cy="2757488"/>
        </p:xfrm>
        <a:graphic>
          <a:graphicData uri="http://schemas.openxmlformats.org/drawingml/2006/table">
            <a:tbl>
              <a:tblPr firstRow="1" bandRow="1">
                <a:tableStyleId>{F5AB1C69-6EDB-4FF4-983F-18BD219EF322}</a:tableStyleId>
              </a:tblPr>
              <a:tblGrid>
                <a:gridCol w="1890368">
                  <a:extLst>
                    <a:ext uri="{9D8B030D-6E8A-4147-A177-3AD203B41FA5}">
                      <a16:colId xmlns="" xmlns:a16="http://schemas.microsoft.com/office/drawing/2014/main" val="3784823261"/>
                    </a:ext>
                  </a:extLst>
                </a:gridCol>
                <a:gridCol w="1821209">
                  <a:extLst>
                    <a:ext uri="{9D8B030D-6E8A-4147-A177-3AD203B41FA5}">
                      <a16:colId xmlns="" xmlns:a16="http://schemas.microsoft.com/office/drawing/2014/main" val="1007413523"/>
                    </a:ext>
                  </a:extLst>
                </a:gridCol>
              </a:tblGrid>
              <a:tr h="659218">
                <a:tc>
                  <a:txBody>
                    <a:bodyPr/>
                    <a:lstStyle/>
                    <a:p>
                      <a:pPr algn="ctr" fontAlgn="b"/>
                      <a:r>
                        <a:rPr lang="en-CA" sz="1800" u="none" strike="noStrike" dirty="0">
                          <a:effectLst/>
                        </a:rPr>
                        <a:t>Gender</a:t>
                      </a:r>
                      <a:endParaRPr lang="en-CA" sz="1800" b="1" i="0" u="none" strike="noStrike" dirty="0">
                        <a:solidFill>
                          <a:schemeClr val="tx1"/>
                        </a:solidFill>
                        <a:effectLst/>
                        <a:latin typeface="Calibri" panose="020F0502020204030204" pitchFamily="34" charset="0"/>
                      </a:endParaRPr>
                    </a:p>
                  </a:txBody>
                  <a:tcPr marL="9525" marR="9525" marT="9525" anchor="b"/>
                </a:tc>
                <a:tc>
                  <a:txBody>
                    <a:bodyPr/>
                    <a:lstStyle/>
                    <a:p>
                      <a:pPr algn="ctr" fontAlgn="b"/>
                      <a:r>
                        <a:rPr lang="en-CA" sz="1800" u="none" strike="noStrike" dirty="0">
                          <a:effectLst/>
                        </a:rPr>
                        <a:t>Number of participants</a:t>
                      </a:r>
                      <a:endParaRPr lang="en-CA" sz="1800" b="1" i="0" u="none" strike="noStrike" dirty="0">
                        <a:solidFill>
                          <a:schemeClr val="tx1"/>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1992468893"/>
                  </a:ext>
                </a:extLst>
              </a:tr>
              <a:tr h="359763">
                <a:tc>
                  <a:txBody>
                    <a:bodyPr/>
                    <a:lstStyle/>
                    <a:p>
                      <a:pPr algn="ctr" fontAlgn="b"/>
                      <a:r>
                        <a:rPr lang="en-CA" sz="1800" u="none" strike="noStrike">
                          <a:effectLst/>
                        </a:rPr>
                        <a:t>Male</a:t>
                      </a:r>
                      <a:endParaRPr lang="en-CA" sz="18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dirty="0">
                          <a:effectLst/>
                        </a:rPr>
                        <a:t>148</a:t>
                      </a:r>
                      <a:endParaRPr lang="en-CA" sz="18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1056608694"/>
                  </a:ext>
                </a:extLst>
              </a:tr>
              <a:tr h="359763">
                <a:tc>
                  <a:txBody>
                    <a:bodyPr/>
                    <a:lstStyle/>
                    <a:p>
                      <a:pPr algn="ctr" fontAlgn="b"/>
                      <a:r>
                        <a:rPr lang="en-CA" sz="1800" u="none" strike="noStrike">
                          <a:effectLst/>
                        </a:rPr>
                        <a:t>Female</a:t>
                      </a:r>
                      <a:endParaRPr lang="en-CA" sz="18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dirty="0">
                          <a:effectLst/>
                        </a:rPr>
                        <a:t>156</a:t>
                      </a:r>
                      <a:endParaRPr lang="en-CA" sz="18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262598467"/>
                  </a:ext>
                </a:extLst>
              </a:tr>
              <a:tr h="359763">
                <a:tc>
                  <a:txBody>
                    <a:bodyPr/>
                    <a:lstStyle/>
                    <a:p>
                      <a:pPr algn="ctr" fontAlgn="b"/>
                      <a:r>
                        <a:rPr lang="en-CA" sz="1800" u="none" strike="noStrike" dirty="0">
                          <a:effectLst/>
                        </a:rPr>
                        <a:t>Other</a:t>
                      </a:r>
                      <a:endParaRPr lang="en-CA" sz="18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a:effectLst/>
                        </a:rPr>
                        <a:t>1</a:t>
                      </a:r>
                      <a:endParaRPr lang="en-CA" sz="18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2031185979"/>
                  </a:ext>
                </a:extLst>
              </a:tr>
              <a:tr h="659218">
                <a:tc>
                  <a:txBody>
                    <a:bodyPr/>
                    <a:lstStyle/>
                    <a:p>
                      <a:pPr algn="ctr" fontAlgn="b"/>
                      <a:r>
                        <a:rPr lang="en-CA" sz="1800" u="none" strike="noStrike">
                          <a:effectLst/>
                        </a:rPr>
                        <a:t>Prefer not to answer</a:t>
                      </a:r>
                      <a:endParaRPr lang="en-CA" sz="18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a:effectLst/>
                        </a:rPr>
                        <a:t>1</a:t>
                      </a:r>
                      <a:endParaRPr lang="en-CA" sz="18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442386267"/>
                  </a:ext>
                </a:extLst>
              </a:tr>
              <a:tr h="359763">
                <a:tc>
                  <a:txBody>
                    <a:bodyPr/>
                    <a:lstStyle/>
                    <a:p>
                      <a:pPr algn="ctr" fontAlgn="b"/>
                      <a:r>
                        <a:rPr lang="en-CA" sz="1800" u="none" strike="noStrike" dirty="0">
                          <a:effectLst/>
                        </a:rPr>
                        <a:t>Blank</a:t>
                      </a:r>
                      <a:endParaRPr lang="en-CA" sz="18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dirty="0">
                          <a:effectLst/>
                        </a:rPr>
                        <a:t>7</a:t>
                      </a:r>
                      <a:endParaRPr lang="en-CA" sz="18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1920002169"/>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639194842"/>
              </p:ext>
            </p:extLst>
          </p:nvPr>
        </p:nvGraphicFramePr>
        <p:xfrm>
          <a:off x="4571999" y="4278317"/>
          <a:ext cx="3711577" cy="1826685"/>
        </p:xfrm>
        <a:graphic>
          <a:graphicData uri="http://schemas.openxmlformats.org/drawingml/2006/table">
            <a:tbl>
              <a:tblPr firstRow="1" bandRow="1">
                <a:tableStyleId>{F5AB1C69-6EDB-4FF4-983F-18BD219EF322}</a:tableStyleId>
              </a:tblPr>
              <a:tblGrid>
                <a:gridCol w="2126633">
                  <a:extLst>
                    <a:ext uri="{9D8B030D-6E8A-4147-A177-3AD203B41FA5}">
                      <a16:colId xmlns="" xmlns:a16="http://schemas.microsoft.com/office/drawing/2014/main" val="1993283733"/>
                    </a:ext>
                  </a:extLst>
                </a:gridCol>
                <a:gridCol w="1584944">
                  <a:extLst>
                    <a:ext uri="{9D8B030D-6E8A-4147-A177-3AD203B41FA5}">
                      <a16:colId xmlns="" xmlns:a16="http://schemas.microsoft.com/office/drawing/2014/main" val="1283276404"/>
                    </a:ext>
                  </a:extLst>
                </a:gridCol>
              </a:tblGrid>
              <a:tr h="562821">
                <a:tc>
                  <a:txBody>
                    <a:bodyPr/>
                    <a:lstStyle/>
                    <a:p>
                      <a:pPr algn="ctr" fontAlgn="b"/>
                      <a:r>
                        <a:rPr lang="en-CA" sz="1800" u="none" strike="noStrike" dirty="0">
                          <a:effectLst/>
                        </a:rPr>
                        <a:t>Complex Condition</a:t>
                      </a:r>
                      <a:endParaRPr lang="en-CA" sz="1800" b="1" i="0" u="none" strike="noStrike" dirty="0">
                        <a:solidFill>
                          <a:schemeClr val="tx1"/>
                        </a:solidFill>
                        <a:effectLst/>
                        <a:latin typeface="Calibri" panose="020F0502020204030204" pitchFamily="34" charset="0"/>
                      </a:endParaRPr>
                    </a:p>
                  </a:txBody>
                  <a:tcPr marL="9525" marR="9525" marT="9525" anchor="b"/>
                </a:tc>
                <a:tc>
                  <a:txBody>
                    <a:bodyPr/>
                    <a:lstStyle/>
                    <a:p>
                      <a:pPr algn="ctr" fontAlgn="b"/>
                      <a:r>
                        <a:rPr lang="en-CA" sz="1800" u="none" strike="noStrike" dirty="0">
                          <a:effectLst/>
                        </a:rPr>
                        <a:t>Number of Participants</a:t>
                      </a:r>
                      <a:endParaRPr lang="en-CA" sz="1800" b="1" i="0" u="none" strike="noStrike" dirty="0">
                        <a:solidFill>
                          <a:schemeClr val="tx1"/>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466505728"/>
                  </a:ext>
                </a:extLst>
              </a:tr>
              <a:tr h="407600">
                <a:tc>
                  <a:txBody>
                    <a:bodyPr/>
                    <a:lstStyle/>
                    <a:p>
                      <a:pPr algn="ctr" fontAlgn="b"/>
                      <a:r>
                        <a:rPr lang="en-CA" sz="1800" u="none" strike="noStrike">
                          <a:effectLst/>
                        </a:rPr>
                        <a:t>Yes</a:t>
                      </a:r>
                      <a:endParaRPr lang="en-CA" sz="18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a:effectLst/>
                        </a:rPr>
                        <a:t>118</a:t>
                      </a:r>
                      <a:endParaRPr lang="en-CA" sz="18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00518816"/>
                  </a:ext>
                </a:extLst>
              </a:tr>
              <a:tr h="407600">
                <a:tc>
                  <a:txBody>
                    <a:bodyPr/>
                    <a:lstStyle/>
                    <a:p>
                      <a:pPr algn="ctr" fontAlgn="b"/>
                      <a:r>
                        <a:rPr lang="en-CA" sz="1800" u="none" strike="noStrike">
                          <a:effectLst/>
                        </a:rPr>
                        <a:t>No  </a:t>
                      </a:r>
                      <a:endParaRPr lang="en-CA" sz="18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a:effectLst/>
                        </a:rPr>
                        <a:t>173</a:t>
                      </a:r>
                      <a:endParaRPr lang="en-CA" sz="18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3502118188"/>
                  </a:ext>
                </a:extLst>
              </a:tr>
              <a:tr h="407600">
                <a:tc>
                  <a:txBody>
                    <a:bodyPr/>
                    <a:lstStyle/>
                    <a:p>
                      <a:pPr algn="ctr" fontAlgn="b"/>
                      <a:r>
                        <a:rPr lang="en-CA" sz="1800" u="none" strike="noStrike" dirty="0">
                          <a:effectLst/>
                        </a:rPr>
                        <a:t>No Response</a:t>
                      </a:r>
                      <a:endParaRPr lang="en-CA" sz="18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CA" sz="1800" u="none" strike="noStrike" dirty="0">
                          <a:effectLst/>
                        </a:rPr>
                        <a:t>22</a:t>
                      </a:r>
                      <a:endParaRPr lang="en-CA" sz="18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 xmlns:a16="http://schemas.microsoft.com/office/drawing/2014/main" val="1254567663"/>
                  </a:ext>
                </a:extLst>
              </a:tr>
            </a:tbl>
          </a:graphicData>
        </a:graphic>
      </p:graphicFrame>
    </p:spTree>
    <p:extLst>
      <p:ext uri="{BB962C8B-B14F-4D97-AF65-F5344CB8AC3E}">
        <p14:creationId xmlns:p14="http://schemas.microsoft.com/office/powerpoint/2010/main" val="103833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a:stretch>
            <a:fillRect/>
          </a:stretch>
        </p:blipFill>
        <p:spPr>
          <a:xfrm>
            <a:off x="100479" y="180975"/>
            <a:ext cx="8832384" cy="6332538"/>
          </a:xfrm>
          <a:prstGeom prst="rect">
            <a:avLst/>
          </a:prstGeom>
        </p:spPr>
      </p:pic>
    </p:spTree>
    <p:extLst>
      <p:ext uri="{BB962C8B-B14F-4D97-AF65-F5344CB8AC3E}">
        <p14:creationId xmlns:p14="http://schemas.microsoft.com/office/powerpoint/2010/main" val="1410178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844957397"/>
              </p:ext>
            </p:extLst>
          </p:nvPr>
        </p:nvGraphicFramePr>
        <p:xfrm>
          <a:off x="538843" y="365126"/>
          <a:ext cx="8058152" cy="593117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330619" y="6169982"/>
            <a:ext cx="5872162" cy="400110"/>
          </a:xfrm>
          <a:prstGeom prst="rect">
            <a:avLst/>
          </a:prstGeom>
          <a:noFill/>
        </p:spPr>
        <p:txBody>
          <a:bodyPr wrap="square" rtlCol="0">
            <a:spAutoFit/>
          </a:bodyPr>
          <a:lstStyle/>
          <a:p>
            <a:r>
              <a:rPr lang="en-CA" sz="2000" dirty="0">
                <a:solidFill>
                  <a:srgbClr val="B6447B"/>
                </a:solidFill>
                <a:sym typeface="Wingdings" panose="05000000000000000000" pitchFamily="2" charset="2"/>
              </a:rPr>
              <a:t></a:t>
            </a:r>
            <a:r>
              <a:rPr lang="en-CA" sz="2000" dirty="0">
                <a:solidFill>
                  <a:schemeClr val="tx1">
                    <a:lumMod val="65000"/>
                    <a:lumOff val="35000"/>
                  </a:schemeClr>
                </a:solidFill>
              </a:rPr>
              <a:t>Mostly developmental disabilities</a:t>
            </a:r>
          </a:p>
        </p:txBody>
      </p:sp>
    </p:spTree>
    <p:extLst>
      <p:ext uri="{BB962C8B-B14F-4D97-AF65-F5344CB8AC3E}">
        <p14:creationId xmlns:p14="http://schemas.microsoft.com/office/powerpoint/2010/main" val="274160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normAutofit/>
          </a:bodyPr>
          <a:lstStyle/>
          <a:p>
            <a:pPr algn="ctr"/>
            <a:r>
              <a:rPr lang="en-CA" sz="3900" dirty="0">
                <a:solidFill>
                  <a:schemeClr val="tx1">
                    <a:lumMod val="65000"/>
                    <a:lumOff val="35000"/>
                  </a:schemeClr>
                </a:solidFill>
              </a:rPr>
              <a:t>Transition-Q Score vs. I am Ready Statement</a:t>
            </a:r>
          </a:p>
        </p:txBody>
      </p:sp>
      <p:graphicFrame>
        <p:nvGraphicFramePr>
          <p:cNvPr id="4" name="Chart 3">
            <a:extLst>
              <a:ext uri="{FF2B5EF4-FFF2-40B4-BE49-F238E27FC236}">
                <a16:creationId xmlns="" xmlns:a16="http://schemas.microsoft.com/office/drawing/2014/main" id="{796259B8-B368-4106-9541-E59FA7552261}"/>
              </a:ext>
            </a:extLst>
          </p:cNvPr>
          <p:cNvGraphicFramePr>
            <a:graphicFrameLocks/>
          </p:cNvGraphicFramePr>
          <p:nvPr>
            <p:extLst>
              <p:ext uri="{D42A27DB-BD31-4B8C-83A1-F6EECF244321}">
                <p14:modId xmlns:p14="http://schemas.microsoft.com/office/powerpoint/2010/main" val="2306447919"/>
              </p:ext>
            </p:extLst>
          </p:nvPr>
        </p:nvGraphicFramePr>
        <p:xfrm>
          <a:off x="171450" y="1200150"/>
          <a:ext cx="8701088" cy="5314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74330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69471" y="132665"/>
            <a:ext cx="7690757" cy="2246769"/>
          </a:xfrm>
          <a:prstGeom prst="rect">
            <a:avLst/>
          </a:prstGeom>
        </p:spPr>
        <p:txBody>
          <a:bodyPr wrap="square">
            <a:spAutoFit/>
          </a:bodyPr>
          <a:lstStyle/>
          <a:p>
            <a:pPr lvl="0" algn="ctr" defTabSz="914400">
              <a:defRPr sz="1400" b="0" i="0" u="none" strike="noStrike" kern="1200" spc="0" baseline="0">
                <a:solidFill>
                  <a:sysClr val="windowText" lastClr="000000">
                    <a:lumMod val="65000"/>
                    <a:lumOff val="35000"/>
                  </a:sysClr>
                </a:solidFill>
                <a:latin typeface="+mn-lt"/>
                <a:ea typeface="+mn-ea"/>
                <a:cs typeface="+mn-cs"/>
              </a:defRPr>
            </a:pPr>
            <a:r>
              <a:rPr lang="en-US" sz="4000" dirty="0">
                <a:latin typeface="+mj-lt"/>
              </a:rPr>
              <a:t>Shared Management Model by Age </a:t>
            </a:r>
          </a:p>
          <a:p>
            <a:pPr lvl="0" algn="ctr" defTabSz="914400">
              <a:defRPr sz="1400" b="0" i="0" u="none" strike="noStrike" kern="1200" spc="0" baseline="0">
                <a:solidFill>
                  <a:sysClr val="windowText" lastClr="000000">
                    <a:lumMod val="65000"/>
                    <a:lumOff val="35000"/>
                  </a:sysClr>
                </a:solidFill>
                <a:latin typeface="+mn-lt"/>
                <a:ea typeface="+mn-ea"/>
                <a:cs typeface="+mn-cs"/>
              </a:defRPr>
            </a:pPr>
            <a:r>
              <a:rPr lang="en-CA" sz="3000" dirty="0">
                <a:latin typeface="+mj-lt"/>
              </a:rPr>
              <a:t>(1=100% managed by parent, 10=100% managed by youth)</a:t>
            </a:r>
          </a:p>
          <a:p>
            <a:pPr lvl="0" algn="ctr" defTabSz="914400">
              <a:defRPr sz="1400" b="0" i="0" u="none" strike="noStrike" kern="1200" spc="0" baseline="0">
                <a:solidFill>
                  <a:sysClr val="windowText" lastClr="000000">
                    <a:lumMod val="65000"/>
                    <a:lumOff val="35000"/>
                  </a:sysClr>
                </a:solidFill>
                <a:latin typeface="+mn-lt"/>
                <a:ea typeface="+mn-ea"/>
                <a:cs typeface="+mn-cs"/>
              </a:defRPr>
            </a:pPr>
            <a:endParaRPr lang="en-US" sz="4000" dirty="0"/>
          </a:p>
        </p:txBody>
      </p:sp>
      <p:graphicFrame>
        <p:nvGraphicFramePr>
          <p:cNvPr id="4" name="Chart 3">
            <a:extLst>
              <a:ext uri="{FF2B5EF4-FFF2-40B4-BE49-F238E27FC236}">
                <a16:creationId xmlns="" xmlns:a16="http://schemas.microsoft.com/office/drawing/2014/main" id="{3B106A09-66C3-4A57-AB1B-23D4FE0B3514}"/>
              </a:ext>
            </a:extLst>
          </p:cNvPr>
          <p:cNvGraphicFramePr>
            <a:graphicFrameLocks/>
          </p:cNvGraphicFramePr>
          <p:nvPr>
            <p:extLst>
              <p:ext uri="{D42A27DB-BD31-4B8C-83A1-F6EECF244321}">
                <p14:modId xmlns:p14="http://schemas.microsoft.com/office/powerpoint/2010/main" val="66757674"/>
              </p:ext>
            </p:extLst>
          </p:nvPr>
        </p:nvGraphicFramePr>
        <p:xfrm>
          <a:off x="0" y="1163403"/>
          <a:ext cx="9029700" cy="5523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7520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2697508"/>
            <a:ext cx="7886700" cy="1325563"/>
          </a:xfrm>
        </p:spPr>
        <p:txBody>
          <a:bodyPr/>
          <a:lstStyle/>
          <a:p>
            <a:pPr algn="ctr"/>
            <a:endParaRPr lang="en-CA" b="1" dirty="0">
              <a:solidFill>
                <a:schemeClr val="bg1"/>
              </a:solidFill>
            </a:endParaRPr>
          </a:p>
        </p:txBody>
      </p:sp>
    </p:spTree>
    <p:extLst>
      <p:ext uri="{BB962C8B-B14F-4D97-AF65-F5344CB8AC3E}">
        <p14:creationId xmlns:p14="http://schemas.microsoft.com/office/powerpoint/2010/main" val="1191355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a:solidFill>
                  <a:schemeClr val="tx1">
                    <a:lumMod val="75000"/>
                  </a:schemeClr>
                </a:solidFill>
                <a:latin typeface="Calibri" panose="020F0502020204030204" pitchFamily="34" charset="0"/>
                <a:cs typeface="Calibri" panose="020F0502020204030204" pitchFamily="34" charset="0"/>
              </a:rPr>
              <a:t>TRANSITION-Teens Reaching Adulthood: Needs and Support for Improved Transitional care In </a:t>
            </a:r>
            <a:r>
              <a:rPr lang="en-CA" dirty="0" err="1">
                <a:solidFill>
                  <a:schemeClr val="tx1">
                    <a:lumMod val="75000"/>
                  </a:schemeClr>
                </a:solidFill>
                <a:latin typeface="Calibri" panose="020F0502020204030204" pitchFamily="34" charset="0"/>
                <a:cs typeface="Calibri" panose="020F0502020204030204" pitchFamily="34" charset="0"/>
              </a:rPr>
              <a:t>ONtario</a:t>
            </a:r>
            <a:endParaRPr lang="en-US" dirty="0">
              <a:solidFill>
                <a:schemeClr val="tx1">
                  <a:lumMod val="75000"/>
                </a:schemeClr>
              </a:solidFill>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p:txBody>
          <a:bodyPr>
            <a:normAutofit/>
          </a:bodyPr>
          <a:lstStyle/>
          <a:p>
            <a:r>
              <a:rPr lang="en-US" sz="3000" dirty="0">
                <a:solidFill>
                  <a:schemeClr val="tx1">
                    <a:lumMod val="75000"/>
                  </a:schemeClr>
                </a:solidFill>
                <a:latin typeface="Calibri" panose="020F0502020204030204" pitchFamily="34" charset="0"/>
                <a:cs typeface="Calibri" panose="020F0502020204030204" pitchFamily="34" charset="0"/>
              </a:rPr>
              <a:t>Poll results</a:t>
            </a:r>
          </a:p>
        </p:txBody>
      </p:sp>
    </p:spTree>
    <p:extLst>
      <p:ext uri="{BB962C8B-B14F-4D97-AF65-F5344CB8AC3E}">
        <p14:creationId xmlns:p14="http://schemas.microsoft.com/office/powerpoint/2010/main" val="1869791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We Did</a:t>
            </a:r>
          </a:p>
        </p:txBody>
      </p:sp>
      <p:sp>
        <p:nvSpPr>
          <p:cNvPr id="3" name="Content Placeholder 2"/>
          <p:cNvSpPr>
            <a:spLocks noGrp="1"/>
          </p:cNvSpPr>
          <p:nvPr>
            <p:ph idx="1"/>
          </p:nvPr>
        </p:nvSpPr>
        <p:spPr>
          <a:xfrm>
            <a:off x="658386" y="1277054"/>
            <a:ext cx="7886700" cy="4351338"/>
          </a:xfrm>
        </p:spPr>
        <p:txBody>
          <a:bodyPr>
            <a:normAutofit/>
          </a:bodyPr>
          <a:lstStyle/>
          <a:p>
            <a:r>
              <a:rPr lang="en-CA" sz="2400" dirty="0">
                <a:solidFill>
                  <a:schemeClr val="tx1">
                    <a:lumMod val="75000"/>
                  </a:schemeClr>
                </a:solidFill>
                <a:latin typeface="Calibri" panose="020F0502020204030204" pitchFamily="34" charset="0"/>
                <a:cs typeface="Calibri" panose="020F0502020204030204" pitchFamily="34" charset="0"/>
              </a:rPr>
              <a:t>Survey to ask what would be helpful for a person with a chronic health condition going through transition </a:t>
            </a:r>
          </a:p>
          <a:p>
            <a:r>
              <a:rPr lang="en-CA" sz="2400" dirty="0">
                <a:solidFill>
                  <a:schemeClr val="tx1">
                    <a:lumMod val="75000"/>
                  </a:schemeClr>
                </a:solidFill>
                <a:latin typeface="Calibri" panose="020F0502020204030204" pitchFamily="34" charset="0"/>
                <a:cs typeface="Calibri" panose="020F0502020204030204" pitchFamily="34" charset="0"/>
              </a:rPr>
              <a:t>Circulated primarily using social media </a:t>
            </a:r>
          </a:p>
        </p:txBody>
      </p:sp>
      <p:pic>
        <p:nvPicPr>
          <p:cNvPr id="4" name="Picture 3"/>
          <p:cNvPicPr>
            <a:picLocks noChangeAspect="1"/>
          </p:cNvPicPr>
          <p:nvPr/>
        </p:nvPicPr>
        <p:blipFill>
          <a:blip r:embed="rId2"/>
          <a:stretch>
            <a:fillRect/>
          </a:stretch>
        </p:blipFill>
        <p:spPr>
          <a:xfrm>
            <a:off x="1605484" y="2617515"/>
            <a:ext cx="5992503" cy="3720835"/>
          </a:xfrm>
          <a:prstGeom prst="rect">
            <a:avLst/>
          </a:prstGeom>
        </p:spPr>
      </p:pic>
    </p:spTree>
    <p:extLst>
      <p:ext uri="{BB962C8B-B14F-4D97-AF65-F5344CB8AC3E}">
        <p14:creationId xmlns:p14="http://schemas.microsoft.com/office/powerpoint/2010/main" val="1910623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Results</a:t>
            </a:r>
          </a:p>
        </p:txBody>
      </p:sp>
      <p:sp>
        <p:nvSpPr>
          <p:cNvPr id="3" name="Content Placeholder 2"/>
          <p:cNvSpPr>
            <a:spLocks noGrp="1"/>
          </p:cNvSpPr>
          <p:nvPr>
            <p:ph idx="1"/>
          </p:nvPr>
        </p:nvSpPr>
        <p:spPr>
          <a:xfrm>
            <a:off x="539440" y="1135805"/>
            <a:ext cx="8091603" cy="5250707"/>
          </a:xfrm>
        </p:spPr>
        <p:txBody>
          <a:bodyPr>
            <a:noAutofit/>
          </a:bodyPr>
          <a:lstStyle/>
          <a:p>
            <a:pPr>
              <a:lnSpc>
                <a:spcPct val="100000"/>
              </a:lnSpc>
            </a:pPr>
            <a:r>
              <a:rPr lang="en-CA" sz="2200" dirty="0">
                <a:solidFill>
                  <a:schemeClr val="tx1">
                    <a:lumMod val="75000"/>
                  </a:schemeClr>
                </a:solidFill>
                <a:latin typeface="Calibri" panose="020F0502020204030204" pitchFamily="34" charset="0"/>
                <a:cs typeface="Calibri" panose="020F0502020204030204" pitchFamily="34" charset="0"/>
              </a:rPr>
              <a:t>49 stakeholders participated</a:t>
            </a:r>
          </a:p>
          <a:p>
            <a:pPr lvl="1">
              <a:lnSpc>
                <a:spcPct val="100000"/>
              </a:lnSpc>
            </a:pPr>
            <a:r>
              <a:rPr lang="en-CA" sz="2200" dirty="0">
                <a:solidFill>
                  <a:schemeClr val="tx1">
                    <a:lumMod val="75000"/>
                  </a:schemeClr>
                </a:solidFill>
                <a:latin typeface="Calibri" panose="020F0502020204030204" pitchFamily="34" charset="0"/>
                <a:cs typeface="Calibri" panose="020F0502020204030204" pitchFamily="34" charset="0"/>
              </a:rPr>
              <a:t>A Healthcare Provider (n=15)</a:t>
            </a:r>
          </a:p>
          <a:p>
            <a:pPr lvl="1">
              <a:lnSpc>
                <a:spcPct val="100000"/>
              </a:lnSpc>
            </a:pPr>
            <a:r>
              <a:rPr lang="en-CA" sz="2200" dirty="0">
                <a:solidFill>
                  <a:schemeClr val="tx1">
                    <a:lumMod val="75000"/>
                  </a:schemeClr>
                </a:solidFill>
                <a:latin typeface="Calibri" panose="020F0502020204030204" pitchFamily="34" charset="0"/>
                <a:cs typeface="Calibri" panose="020F0502020204030204" pitchFamily="34" charset="0"/>
              </a:rPr>
              <a:t>A Parent/Caregiver (n=17)</a:t>
            </a:r>
          </a:p>
          <a:p>
            <a:pPr lvl="1">
              <a:lnSpc>
                <a:spcPct val="100000"/>
              </a:lnSpc>
            </a:pPr>
            <a:r>
              <a:rPr lang="en-CA" sz="2200" dirty="0">
                <a:solidFill>
                  <a:schemeClr val="tx1">
                    <a:lumMod val="75000"/>
                  </a:schemeClr>
                </a:solidFill>
                <a:latin typeface="Calibri" panose="020F0502020204030204" pitchFamily="34" charset="0"/>
                <a:cs typeface="Calibri" panose="020F0502020204030204" pitchFamily="34" charset="0"/>
              </a:rPr>
              <a:t>Over 18 (already transferred to the adult healthcare system) (n=12)</a:t>
            </a:r>
          </a:p>
          <a:p>
            <a:pPr lvl="1">
              <a:lnSpc>
                <a:spcPct val="100000"/>
              </a:lnSpc>
            </a:pPr>
            <a:r>
              <a:rPr lang="en-CA" sz="2200" dirty="0">
                <a:solidFill>
                  <a:schemeClr val="tx1">
                    <a:lumMod val="75000"/>
                  </a:schemeClr>
                </a:solidFill>
                <a:latin typeface="Calibri" panose="020F0502020204030204" pitchFamily="34" charset="0"/>
                <a:cs typeface="Calibri" panose="020F0502020204030204" pitchFamily="34" charset="0"/>
              </a:rPr>
              <a:t>Under 18 (have not transferred to the adult healthcare system) (n=5)</a:t>
            </a:r>
          </a:p>
          <a:p>
            <a:pPr lvl="1">
              <a:lnSpc>
                <a:spcPct val="100000"/>
              </a:lnSpc>
            </a:pPr>
            <a:endParaRPr lang="en-CA" sz="2200" dirty="0">
              <a:solidFill>
                <a:schemeClr val="tx1">
                  <a:lumMod val="75000"/>
                </a:schemeClr>
              </a:solidFill>
              <a:latin typeface="Calibri" panose="020F0502020204030204" pitchFamily="34" charset="0"/>
              <a:cs typeface="Calibri" panose="020F0502020204030204" pitchFamily="34" charset="0"/>
            </a:endParaRPr>
          </a:p>
          <a:p>
            <a:pPr>
              <a:lnSpc>
                <a:spcPct val="100000"/>
              </a:lnSpc>
            </a:pPr>
            <a:r>
              <a:rPr lang="en-CA" sz="2200" dirty="0">
                <a:solidFill>
                  <a:schemeClr val="tx1">
                    <a:lumMod val="75000"/>
                  </a:schemeClr>
                </a:solidFill>
                <a:latin typeface="Calibri" panose="020F0502020204030204" pitchFamily="34" charset="0"/>
                <a:cs typeface="Calibri" panose="020F0502020204030204" pitchFamily="34" charset="0"/>
              </a:rPr>
              <a:t>APPs were a desired intervention by the majority of stakeholders</a:t>
            </a:r>
          </a:p>
          <a:p>
            <a:pPr>
              <a:lnSpc>
                <a:spcPct val="100000"/>
              </a:lnSpc>
            </a:pPr>
            <a:endParaRPr lang="en-CA" sz="2200" dirty="0">
              <a:solidFill>
                <a:schemeClr val="tx1">
                  <a:lumMod val="75000"/>
                </a:schemeClr>
              </a:solidFill>
              <a:latin typeface="Calibri" panose="020F0502020204030204" pitchFamily="34" charset="0"/>
              <a:cs typeface="Calibri" panose="020F0502020204030204" pitchFamily="34" charset="0"/>
            </a:endParaRPr>
          </a:p>
          <a:p>
            <a:pPr>
              <a:lnSpc>
                <a:spcPct val="100000"/>
              </a:lnSpc>
            </a:pPr>
            <a:r>
              <a:rPr lang="en-CA" sz="2200" dirty="0">
                <a:solidFill>
                  <a:schemeClr val="tx1">
                    <a:lumMod val="75000"/>
                  </a:schemeClr>
                </a:solidFill>
                <a:latin typeface="Calibri" panose="020F0502020204030204" pitchFamily="34" charset="0"/>
                <a:cs typeface="Calibri" panose="020F0502020204030204" pitchFamily="34" charset="0"/>
              </a:rPr>
              <a:t>Other interventions such as practicing with paediatric healthcare teams, support groups, and educational materials, had differences in interest </a:t>
            </a:r>
          </a:p>
        </p:txBody>
      </p:sp>
    </p:spTree>
    <p:extLst>
      <p:ext uri="{BB962C8B-B14F-4D97-AF65-F5344CB8AC3E}">
        <p14:creationId xmlns:p14="http://schemas.microsoft.com/office/powerpoint/2010/main" val="2458075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Apps</a:t>
            </a:r>
          </a:p>
        </p:txBody>
      </p:sp>
      <p:sp>
        <p:nvSpPr>
          <p:cNvPr id="5" name="Content Placeholder 2"/>
          <p:cNvSpPr>
            <a:spLocks noGrp="1"/>
          </p:cNvSpPr>
          <p:nvPr>
            <p:ph idx="1"/>
          </p:nvPr>
        </p:nvSpPr>
        <p:spPr>
          <a:xfrm>
            <a:off x="181440" y="1269504"/>
            <a:ext cx="3527037" cy="4351338"/>
          </a:xfrm>
        </p:spPr>
        <p:txBody>
          <a:bodyPr>
            <a:normAutofit/>
          </a:bodyPr>
          <a:lstStyle/>
          <a:p>
            <a:r>
              <a:rPr lang="en-CA" sz="2400" dirty="0">
                <a:solidFill>
                  <a:schemeClr val="tx1">
                    <a:lumMod val="75000"/>
                  </a:schemeClr>
                </a:solidFill>
                <a:latin typeface="Calibri" panose="020F0502020204030204" pitchFamily="34" charset="0"/>
                <a:cs typeface="Calibri" panose="020F0502020204030204" pitchFamily="34" charset="0"/>
              </a:rPr>
              <a:t>71% of all survey responders thought that tools that can help with organizing/managing healthcare, such as an APP would be beneficial</a:t>
            </a:r>
          </a:p>
          <a:p>
            <a:pPr marL="0" indent="0">
              <a:buNone/>
            </a:pPr>
            <a:endParaRPr lang="en-CA" sz="2400" dirty="0">
              <a:latin typeface="Calibri" panose="020F0502020204030204" pitchFamily="34" charset="0"/>
              <a:cs typeface="Calibri" panose="020F0502020204030204" pitchFamily="34" charset="0"/>
            </a:endParaRPr>
          </a:p>
        </p:txBody>
      </p:sp>
      <p:graphicFrame>
        <p:nvGraphicFramePr>
          <p:cNvPr id="9" name="Chart 8"/>
          <p:cNvGraphicFramePr>
            <a:graphicFrameLocks/>
          </p:cNvGraphicFramePr>
          <p:nvPr>
            <p:extLst>
              <p:ext uri="{D42A27DB-BD31-4B8C-83A1-F6EECF244321}">
                <p14:modId xmlns:p14="http://schemas.microsoft.com/office/powerpoint/2010/main" val="2535793239"/>
              </p:ext>
            </p:extLst>
          </p:nvPr>
        </p:nvGraphicFramePr>
        <p:xfrm>
          <a:off x="4095749" y="0"/>
          <a:ext cx="5048251" cy="6358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4535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Apps</a:t>
            </a:r>
          </a:p>
        </p:txBody>
      </p:sp>
      <p:sp>
        <p:nvSpPr>
          <p:cNvPr id="5" name="Content Placeholder 2"/>
          <p:cNvSpPr>
            <a:spLocks noGrp="1"/>
          </p:cNvSpPr>
          <p:nvPr>
            <p:ph idx="1"/>
          </p:nvPr>
        </p:nvSpPr>
        <p:spPr>
          <a:xfrm>
            <a:off x="188935" y="1259410"/>
            <a:ext cx="3527037" cy="4351338"/>
          </a:xfrm>
        </p:spPr>
        <p:txBody>
          <a:bodyPr>
            <a:normAutofit/>
          </a:bodyPr>
          <a:lstStyle/>
          <a:p>
            <a:r>
              <a:rPr lang="en-CA" sz="2400" dirty="0">
                <a:solidFill>
                  <a:schemeClr val="tx1">
                    <a:lumMod val="75000"/>
                  </a:schemeClr>
                </a:solidFill>
                <a:latin typeface="Calibri" panose="020F0502020204030204" pitchFamily="34" charset="0"/>
                <a:cs typeface="Calibri" panose="020F0502020204030204" pitchFamily="34" charset="0"/>
              </a:rPr>
              <a:t>Apps that has tips about communication is less favourable, especially in youth over 18</a:t>
            </a:r>
          </a:p>
          <a:p>
            <a:r>
              <a:rPr lang="en-CA" sz="2400" dirty="0">
                <a:solidFill>
                  <a:schemeClr val="tx1">
                    <a:lumMod val="75000"/>
                  </a:schemeClr>
                </a:solidFill>
                <a:latin typeface="Calibri" panose="020F0502020204030204" pitchFamily="34" charset="0"/>
                <a:cs typeface="Calibri" panose="020F0502020204030204" pitchFamily="34" charset="0"/>
              </a:rPr>
              <a:t>Overall the majority of respondents would find an APP beneficial for transition</a:t>
            </a:r>
          </a:p>
          <a:p>
            <a:endParaRPr lang="en-CA" sz="2400" dirty="0">
              <a:solidFill>
                <a:schemeClr val="tx1">
                  <a:lumMod val="75000"/>
                </a:schemeClr>
              </a:solidFill>
              <a:latin typeface="Calibri" panose="020F0502020204030204" pitchFamily="34" charset="0"/>
              <a:cs typeface="Calibri" panose="020F0502020204030204" pitchFamily="34" charset="0"/>
            </a:endParaRPr>
          </a:p>
        </p:txBody>
      </p:sp>
      <p:graphicFrame>
        <p:nvGraphicFramePr>
          <p:cNvPr id="7" name="Chart 6"/>
          <p:cNvGraphicFramePr>
            <a:graphicFrameLocks/>
          </p:cNvGraphicFramePr>
          <p:nvPr>
            <p:extLst>
              <p:ext uri="{D42A27DB-BD31-4B8C-83A1-F6EECF244321}">
                <p14:modId xmlns:p14="http://schemas.microsoft.com/office/powerpoint/2010/main" val="2498213686"/>
              </p:ext>
            </p:extLst>
          </p:nvPr>
        </p:nvGraphicFramePr>
        <p:xfrm>
          <a:off x="3843455" y="320676"/>
          <a:ext cx="5300546" cy="62288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832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In-Clinic Interventions</a:t>
            </a:r>
          </a:p>
        </p:txBody>
      </p:sp>
      <p:sp>
        <p:nvSpPr>
          <p:cNvPr id="5" name="Content Placeholder 2"/>
          <p:cNvSpPr>
            <a:spLocks noGrp="1"/>
          </p:cNvSpPr>
          <p:nvPr>
            <p:ph idx="1"/>
          </p:nvPr>
        </p:nvSpPr>
        <p:spPr>
          <a:xfrm>
            <a:off x="152866" y="1262185"/>
            <a:ext cx="3527037" cy="4351338"/>
          </a:xfrm>
        </p:spPr>
        <p:txBody>
          <a:bodyPr>
            <a:noAutofit/>
          </a:bodyPr>
          <a:lstStyle/>
          <a:p>
            <a:pPr>
              <a:lnSpc>
                <a:spcPct val="100000"/>
              </a:lnSpc>
              <a:spcAft>
                <a:spcPts val="1200"/>
              </a:spcAft>
            </a:pPr>
            <a:r>
              <a:rPr lang="en-CA" sz="2400" dirty="0">
                <a:solidFill>
                  <a:schemeClr val="tx1">
                    <a:lumMod val="75000"/>
                  </a:schemeClr>
                </a:solidFill>
                <a:latin typeface="Calibri" panose="020F0502020204030204" pitchFamily="34" charset="0"/>
                <a:cs typeface="Calibri" panose="020F0502020204030204" pitchFamily="34" charset="0"/>
              </a:rPr>
              <a:t>Disparity between what HCP and youth/young adults would find helpful especially in terms on in-clinic supports like discussions with healthcare team and practicing</a:t>
            </a:r>
          </a:p>
          <a:p>
            <a:pPr>
              <a:lnSpc>
                <a:spcPct val="100000"/>
              </a:lnSpc>
              <a:spcAft>
                <a:spcPts val="1200"/>
              </a:spcAft>
            </a:pPr>
            <a:r>
              <a:rPr lang="en-CA" sz="2400" dirty="0">
                <a:solidFill>
                  <a:schemeClr val="tx1">
                    <a:lumMod val="75000"/>
                  </a:schemeClr>
                </a:solidFill>
                <a:latin typeface="Calibri" panose="020F0502020204030204" pitchFamily="34" charset="0"/>
                <a:cs typeface="Calibri" panose="020F0502020204030204" pitchFamily="34" charset="0"/>
              </a:rPr>
              <a:t>Could be a number of reasons for the differences</a:t>
            </a:r>
          </a:p>
          <a:p>
            <a:pPr>
              <a:lnSpc>
                <a:spcPct val="100000"/>
              </a:lnSpc>
              <a:spcAft>
                <a:spcPts val="1200"/>
              </a:spcAft>
            </a:pPr>
            <a:endParaRPr lang="en-CA" sz="2400" dirty="0">
              <a:solidFill>
                <a:schemeClr val="tx1">
                  <a:lumMod val="75000"/>
                </a:schemeClr>
              </a:solidFill>
              <a:latin typeface="Calibri" panose="020F0502020204030204" pitchFamily="34" charset="0"/>
              <a:cs typeface="Calibri" panose="020F0502020204030204" pitchFamily="34" charset="0"/>
            </a:endParaRPr>
          </a:p>
        </p:txBody>
      </p:sp>
      <p:graphicFrame>
        <p:nvGraphicFramePr>
          <p:cNvPr id="7" name="Chart 6"/>
          <p:cNvGraphicFramePr>
            <a:graphicFrameLocks/>
          </p:cNvGraphicFramePr>
          <p:nvPr>
            <p:extLst>
              <p:ext uri="{D42A27DB-BD31-4B8C-83A1-F6EECF244321}">
                <p14:modId xmlns:p14="http://schemas.microsoft.com/office/powerpoint/2010/main" val="463202399"/>
              </p:ext>
            </p:extLst>
          </p:nvPr>
        </p:nvGraphicFramePr>
        <p:xfrm>
          <a:off x="3679903" y="83127"/>
          <a:ext cx="5524554" cy="65462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2145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Education &amp; Support</a:t>
            </a:r>
          </a:p>
        </p:txBody>
      </p:sp>
      <p:sp>
        <p:nvSpPr>
          <p:cNvPr id="5" name="Content Placeholder 2"/>
          <p:cNvSpPr>
            <a:spLocks noGrp="1"/>
          </p:cNvSpPr>
          <p:nvPr>
            <p:ph idx="1"/>
          </p:nvPr>
        </p:nvSpPr>
        <p:spPr>
          <a:xfrm>
            <a:off x="152866" y="1262185"/>
            <a:ext cx="3527037" cy="4351338"/>
          </a:xfrm>
        </p:spPr>
        <p:txBody>
          <a:bodyPr>
            <a:normAutofit/>
          </a:bodyPr>
          <a:lstStyle/>
          <a:p>
            <a:pPr>
              <a:spcAft>
                <a:spcPts val="1200"/>
              </a:spcAft>
            </a:pPr>
            <a:r>
              <a:rPr lang="en-CA" sz="2400" dirty="0">
                <a:solidFill>
                  <a:schemeClr val="tx1">
                    <a:lumMod val="75000"/>
                  </a:schemeClr>
                </a:solidFill>
                <a:latin typeface="Calibri" panose="020F0502020204030204" pitchFamily="34" charset="0"/>
                <a:cs typeface="Calibri" panose="020F0502020204030204" pitchFamily="34" charset="0"/>
              </a:rPr>
              <a:t>Less support for support groups/peer interaction- particularly from parents</a:t>
            </a:r>
          </a:p>
          <a:p>
            <a:pPr>
              <a:spcAft>
                <a:spcPts val="1200"/>
              </a:spcAft>
            </a:pPr>
            <a:r>
              <a:rPr lang="en-CA" sz="2400" dirty="0">
                <a:solidFill>
                  <a:schemeClr val="tx1">
                    <a:lumMod val="75000"/>
                  </a:schemeClr>
                </a:solidFill>
                <a:latin typeface="Calibri" panose="020F0502020204030204" pitchFamily="34" charset="0"/>
                <a:cs typeface="Calibri" panose="020F0502020204030204" pitchFamily="34" charset="0"/>
              </a:rPr>
              <a:t>Educational materials were seen as helpful from the HCP/parent perspective but youth in large part did not think these interventions would be helpful</a:t>
            </a:r>
          </a:p>
          <a:p>
            <a:endParaRPr lang="en-CA" sz="2400" dirty="0">
              <a:solidFill>
                <a:schemeClr val="tx1">
                  <a:lumMod val="75000"/>
                </a:schemeClr>
              </a:solidFill>
              <a:latin typeface="Calibri" panose="020F0502020204030204" pitchFamily="34" charset="0"/>
              <a:cs typeface="Calibri" panose="020F0502020204030204" pitchFamily="34" charset="0"/>
            </a:endParaRPr>
          </a:p>
        </p:txBody>
      </p:sp>
      <p:graphicFrame>
        <p:nvGraphicFramePr>
          <p:cNvPr id="6" name="Chart 5"/>
          <p:cNvGraphicFramePr>
            <a:graphicFrameLocks/>
          </p:cNvGraphicFramePr>
          <p:nvPr>
            <p:extLst>
              <p:ext uri="{D42A27DB-BD31-4B8C-83A1-F6EECF244321}">
                <p14:modId xmlns:p14="http://schemas.microsoft.com/office/powerpoint/2010/main" val="211517468"/>
              </p:ext>
            </p:extLst>
          </p:nvPr>
        </p:nvGraphicFramePr>
        <p:xfrm>
          <a:off x="3737172" y="75348"/>
          <a:ext cx="5406828" cy="64295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571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Couple of Quotes</a:t>
            </a:r>
          </a:p>
        </p:txBody>
      </p:sp>
      <p:sp>
        <p:nvSpPr>
          <p:cNvPr id="3" name="Content Placeholder 2"/>
          <p:cNvSpPr>
            <a:spLocks noGrp="1"/>
          </p:cNvSpPr>
          <p:nvPr>
            <p:ph idx="1"/>
          </p:nvPr>
        </p:nvSpPr>
        <p:spPr>
          <a:xfrm>
            <a:off x="528639" y="1214436"/>
            <a:ext cx="8172450" cy="5143499"/>
          </a:xfrm>
        </p:spPr>
        <p:txBody>
          <a:bodyPr>
            <a:normAutofit/>
          </a:bodyPr>
          <a:lstStyle/>
          <a:p>
            <a:pPr>
              <a:lnSpc>
                <a:spcPct val="100000"/>
              </a:lnSpc>
              <a:spcBef>
                <a:spcPts val="600"/>
              </a:spcBef>
              <a:spcAft>
                <a:spcPts val="1800"/>
              </a:spcAft>
            </a:pPr>
            <a:r>
              <a:rPr lang="en-CA" sz="2400" dirty="0">
                <a:solidFill>
                  <a:schemeClr val="tx1">
                    <a:lumMod val="75000"/>
                  </a:schemeClr>
                </a:solidFill>
                <a:latin typeface="Calibri" panose="020F0502020204030204" pitchFamily="34" charset="0"/>
                <a:cs typeface="Calibri" panose="020F0502020204030204" pitchFamily="34" charset="0"/>
              </a:rPr>
              <a:t>“My specialists were helpful in making connections during transition - arranging for meetings with both my pediatric and adult specialists helped ensure that my unique needs were effectively communicated when transferring.” –Youth (&gt;18 years old)</a:t>
            </a:r>
          </a:p>
          <a:p>
            <a:pPr>
              <a:lnSpc>
                <a:spcPct val="100000"/>
              </a:lnSpc>
              <a:spcBef>
                <a:spcPts val="600"/>
              </a:spcBef>
              <a:spcAft>
                <a:spcPts val="1800"/>
              </a:spcAft>
            </a:pPr>
            <a:r>
              <a:rPr lang="en-CA" sz="2400" dirty="0">
                <a:solidFill>
                  <a:schemeClr val="tx1">
                    <a:lumMod val="75000"/>
                  </a:schemeClr>
                </a:solidFill>
                <a:latin typeface="Calibri" panose="020F0502020204030204" pitchFamily="34" charset="0"/>
                <a:cs typeface="Calibri" panose="020F0502020204030204" pitchFamily="34" charset="0"/>
              </a:rPr>
              <a:t>“I think there could have been more things that would have been helpful, such as tools for navigating the system on my own without parents, or getting connected with similar aged and people with similar conditions as myself” –Youth (&gt;18 years old)</a:t>
            </a:r>
          </a:p>
          <a:p>
            <a:pPr>
              <a:lnSpc>
                <a:spcPct val="100000"/>
              </a:lnSpc>
              <a:spcBef>
                <a:spcPts val="600"/>
              </a:spcBef>
              <a:spcAft>
                <a:spcPts val="1800"/>
              </a:spcAft>
            </a:pPr>
            <a:r>
              <a:rPr lang="en-CA" sz="2400" dirty="0">
                <a:solidFill>
                  <a:schemeClr val="tx1">
                    <a:lumMod val="75000"/>
                  </a:schemeClr>
                </a:solidFill>
                <a:latin typeface="Calibri" panose="020F0502020204030204" pitchFamily="34" charset="0"/>
                <a:cs typeface="Calibri" panose="020F0502020204030204" pitchFamily="34" charset="0"/>
              </a:rPr>
              <a:t>“As a parent, I was the only one guiding my son to take responsibility for himself until the TLC clinic started.” -Parent</a:t>
            </a:r>
          </a:p>
        </p:txBody>
      </p:sp>
    </p:spTree>
    <p:extLst>
      <p:ext uri="{BB962C8B-B14F-4D97-AF65-F5344CB8AC3E}">
        <p14:creationId xmlns:p14="http://schemas.microsoft.com/office/powerpoint/2010/main" val="1640933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34730" y="589391"/>
            <a:ext cx="7631822" cy="117976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4000" b="1" dirty="0">
                <a:solidFill>
                  <a:schemeClr val="tx1">
                    <a:lumMod val="65000"/>
                    <a:lumOff val="35000"/>
                  </a:schemeClr>
                </a:solidFill>
              </a:rPr>
              <a:t>Further Psychometric Validation of the Transition-Q</a:t>
            </a:r>
          </a:p>
        </p:txBody>
      </p:sp>
      <p:pic>
        <p:nvPicPr>
          <p:cNvPr id="3"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2189591"/>
            <a:ext cx="2652882" cy="179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364541" y="4406345"/>
            <a:ext cx="6172200" cy="553998"/>
          </a:xfrm>
          <a:prstGeom prst="rect">
            <a:avLst/>
          </a:prstGeom>
          <a:noFill/>
        </p:spPr>
        <p:txBody>
          <a:bodyPr wrap="square" rtlCol="0">
            <a:spAutoFit/>
          </a:bodyPr>
          <a:lstStyle/>
          <a:p>
            <a:pPr algn="ctr"/>
            <a:r>
              <a:rPr lang="en-US" sz="3000" dirty="0">
                <a:solidFill>
                  <a:schemeClr val="tx1">
                    <a:lumMod val="65000"/>
                    <a:lumOff val="35000"/>
                  </a:schemeClr>
                </a:solidFill>
              </a:rPr>
              <a:t>Anne Klassen, DPhil</a:t>
            </a:r>
          </a:p>
        </p:txBody>
      </p:sp>
      <p:pic>
        <p:nvPicPr>
          <p:cNvPr id="5" name="Picture 4"/>
          <p:cNvPicPr>
            <a:picLocks noChangeAspect="1"/>
          </p:cNvPicPr>
          <p:nvPr/>
        </p:nvPicPr>
        <p:blipFill>
          <a:blip r:embed="rId3"/>
          <a:stretch>
            <a:fillRect/>
          </a:stretch>
        </p:blipFill>
        <p:spPr>
          <a:xfrm>
            <a:off x="1453961" y="6019800"/>
            <a:ext cx="7309039" cy="62341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17" y="6019800"/>
            <a:ext cx="1021714" cy="623418"/>
          </a:xfrm>
          <a:prstGeom prst="rect">
            <a:avLst/>
          </a:prstGeom>
        </p:spPr>
      </p:pic>
      <p:sp>
        <p:nvSpPr>
          <p:cNvPr id="7" name="TextBox 6"/>
          <p:cNvSpPr txBox="1"/>
          <p:nvPr/>
        </p:nvSpPr>
        <p:spPr>
          <a:xfrm>
            <a:off x="393508" y="5143956"/>
            <a:ext cx="8433183" cy="800219"/>
          </a:xfrm>
          <a:prstGeom prst="rect">
            <a:avLst/>
          </a:prstGeom>
          <a:noFill/>
        </p:spPr>
        <p:txBody>
          <a:bodyPr wrap="square" rtlCol="0">
            <a:spAutoFit/>
          </a:bodyPr>
          <a:lstStyle/>
          <a:p>
            <a:pPr algn="ctr"/>
            <a:r>
              <a:rPr lang="en-US" sz="2300" dirty="0">
                <a:solidFill>
                  <a:schemeClr val="tx1">
                    <a:lumMod val="65000"/>
                    <a:lumOff val="35000"/>
                  </a:schemeClr>
                </a:solidFill>
              </a:rPr>
              <a:t>OCHSU/HAHSO Transition Stakeholder Alliance Meeting</a:t>
            </a:r>
          </a:p>
          <a:p>
            <a:pPr algn="ctr"/>
            <a:r>
              <a:rPr lang="en-US" sz="2300" dirty="0">
                <a:solidFill>
                  <a:schemeClr val="tx1">
                    <a:lumMod val="65000"/>
                    <a:lumOff val="35000"/>
                  </a:schemeClr>
                </a:solidFill>
              </a:rPr>
              <a:t>June 2, 2017</a:t>
            </a:r>
          </a:p>
        </p:txBody>
      </p:sp>
    </p:spTree>
    <p:extLst>
      <p:ext uri="{BB962C8B-B14F-4D97-AF65-F5344CB8AC3E}">
        <p14:creationId xmlns:p14="http://schemas.microsoft.com/office/powerpoint/2010/main" val="878064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p:cNvSpPr>
          <p:nvPr/>
        </p:nvSpPr>
        <p:spPr bwMode="auto">
          <a:xfrm>
            <a:off x="6399137" y="1200063"/>
            <a:ext cx="1896386" cy="1607541"/>
          </a:xfrm>
          <a:prstGeom prst="rect">
            <a:avLst/>
          </a:prstGeom>
          <a:solidFill>
            <a:srgbClr val="FD9A00"/>
          </a:solidFill>
          <a:ln>
            <a:noFill/>
          </a:ln>
          <a:extLst>
            <a:ext uri="{91240B29-F687-4F45-9708-019B960494DF}">
              <a14:hiddenLine xmlns:a14="http://schemas.microsoft.com/office/drawing/2010/main" w="25400">
                <a:solidFill>
                  <a:schemeClr val="tx1"/>
                </a:solidFill>
                <a:round/>
                <a:headEnd/>
                <a:tailEnd/>
              </a14:hiddenLine>
            </a:ext>
          </a:extLst>
        </p:spPr>
        <p:txBody>
          <a:bodyPr lIns="0" tIns="0" rIns="0" bIns="0"/>
          <a:lstStyle>
            <a:lvl1pPr eaLnBrk="0" hangingPunct="0">
              <a:defRPr sz="3200">
                <a:solidFill>
                  <a:srgbClr val="000000"/>
                </a:solidFill>
                <a:latin typeface="Gill Sans" charset="0"/>
                <a:ea typeface="MS PGothic" panose="020B0600070205080204" pitchFamily="34" charset="-128"/>
                <a:sym typeface="Gill Sans" charset="0"/>
              </a:defRPr>
            </a:lvl1pPr>
            <a:lvl2pPr marL="742950" indent="-285750" eaLnBrk="0" hangingPunct="0">
              <a:defRPr sz="3200">
                <a:solidFill>
                  <a:srgbClr val="000000"/>
                </a:solidFill>
                <a:latin typeface="Gill Sans" charset="0"/>
                <a:ea typeface="MS PGothic" panose="020B0600070205080204" pitchFamily="34" charset="-128"/>
                <a:sym typeface="Gill Sans" charset="0"/>
              </a:defRPr>
            </a:lvl2pPr>
            <a:lvl3pPr marL="1143000" indent="-228600" eaLnBrk="0" hangingPunct="0">
              <a:defRPr sz="3200">
                <a:solidFill>
                  <a:srgbClr val="000000"/>
                </a:solidFill>
                <a:latin typeface="Gill Sans" charset="0"/>
                <a:ea typeface="MS PGothic" panose="020B0600070205080204" pitchFamily="34" charset="-128"/>
                <a:sym typeface="Gill Sans" charset="0"/>
              </a:defRPr>
            </a:lvl3pPr>
            <a:lvl4pPr marL="1600200" indent="-228600" eaLnBrk="0" hangingPunct="0">
              <a:defRPr sz="3200">
                <a:solidFill>
                  <a:srgbClr val="000000"/>
                </a:solidFill>
                <a:latin typeface="Gill Sans" charset="0"/>
                <a:ea typeface="MS PGothic" panose="020B0600070205080204" pitchFamily="34" charset="-128"/>
                <a:sym typeface="Gill Sans" charset="0"/>
              </a:defRPr>
            </a:lvl4pPr>
            <a:lvl5pPr marL="2057400" indent="-228600" eaLnBrk="0" hangingPunct="0">
              <a:defRPr sz="3200">
                <a:solidFill>
                  <a:srgbClr val="000000"/>
                </a:solidFill>
                <a:latin typeface="Gill Sans" charset="0"/>
                <a:ea typeface="MS PGothic" panose="020B0600070205080204" pitchFamily="34"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160" b="0" i="0" u="none" strike="noStrike" kern="1200" cap="none" spc="0" normalizeH="0" baseline="0" noProof="0">
              <a:ln>
                <a:noFill/>
              </a:ln>
              <a:solidFill>
                <a:srgbClr val="000000"/>
              </a:solidFill>
              <a:effectLst/>
              <a:uLnTx/>
              <a:uFillTx/>
              <a:latin typeface="Gill Sans" charset="0"/>
              <a:ea typeface="MS PGothic" panose="020B0600070205080204" pitchFamily="34" charset="-128"/>
              <a:cs typeface="+mn-cs"/>
              <a:sym typeface="Gill Sans" charset="0"/>
            </a:endParaRPr>
          </a:p>
        </p:txBody>
      </p:sp>
      <p:sp>
        <p:nvSpPr>
          <p:cNvPr id="19459" name="Rectangle 2"/>
          <p:cNvSpPr>
            <a:spLocks/>
          </p:cNvSpPr>
          <p:nvPr/>
        </p:nvSpPr>
        <p:spPr bwMode="auto">
          <a:xfrm>
            <a:off x="893792" y="1139770"/>
            <a:ext cx="1866818" cy="1618606"/>
          </a:xfrm>
          <a:prstGeom prst="rect">
            <a:avLst/>
          </a:prstGeom>
          <a:solidFill>
            <a:srgbClr val="66008D"/>
          </a:solidFill>
          <a:ln>
            <a:noFill/>
          </a:ln>
          <a:extLst>
            <a:ext uri="{91240B29-F687-4F45-9708-019B960494DF}">
              <a14:hiddenLine xmlns:a14="http://schemas.microsoft.com/office/drawing/2010/main" w="25400">
                <a:solidFill>
                  <a:schemeClr val="tx1"/>
                </a:solidFill>
                <a:round/>
                <a:headEnd/>
                <a:tailEnd/>
              </a14:hiddenLine>
            </a:ext>
          </a:extLst>
        </p:spPr>
        <p:txBody>
          <a:bodyPr lIns="0" tIns="0" rIns="0" bIns="0"/>
          <a:lstStyle>
            <a:lvl1pPr eaLnBrk="0" hangingPunct="0">
              <a:defRPr sz="3200">
                <a:solidFill>
                  <a:srgbClr val="000000"/>
                </a:solidFill>
                <a:latin typeface="Gill Sans" charset="0"/>
                <a:ea typeface="MS PGothic" panose="020B0600070205080204" pitchFamily="34" charset="-128"/>
                <a:sym typeface="Gill Sans" charset="0"/>
              </a:defRPr>
            </a:lvl1pPr>
            <a:lvl2pPr marL="742950" indent="-285750" eaLnBrk="0" hangingPunct="0">
              <a:defRPr sz="3200">
                <a:solidFill>
                  <a:srgbClr val="000000"/>
                </a:solidFill>
                <a:latin typeface="Gill Sans" charset="0"/>
                <a:ea typeface="MS PGothic" panose="020B0600070205080204" pitchFamily="34" charset="-128"/>
                <a:sym typeface="Gill Sans" charset="0"/>
              </a:defRPr>
            </a:lvl2pPr>
            <a:lvl3pPr marL="1143000" indent="-228600" eaLnBrk="0" hangingPunct="0">
              <a:defRPr sz="3200">
                <a:solidFill>
                  <a:srgbClr val="000000"/>
                </a:solidFill>
                <a:latin typeface="Gill Sans" charset="0"/>
                <a:ea typeface="MS PGothic" panose="020B0600070205080204" pitchFamily="34" charset="-128"/>
                <a:sym typeface="Gill Sans" charset="0"/>
              </a:defRPr>
            </a:lvl3pPr>
            <a:lvl4pPr marL="1600200" indent="-228600" eaLnBrk="0" hangingPunct="0">
              <a:defRPr sz="3200">
                <a:solidFill>
                  <a:srgbClr val="000000"/>
                </a:solidFill>
                <a:latin typeface="Gill Sans" charset="0"/>
                <a:ea typeface="MS PGothic" panose="020B0600070205080204" pitchFamily="34" charset="-128"/>
                <a:sym typeface="Gill Sans" charset="0"/>
              </a:defRPr>
            </a:lvl4pPr>
            <a:lvl5pPr marL="2057400" indent="-228600" eaLnBrk="0" hangingPunct="0">
              <a:defRPr sz="3200">
                <a:solidFill>
                  <a:srgbClr val="000000"/>
                </a:solidFill>
                <a:latin typeface="Gill Sans" charset="0"/>
                <a:ea typeface="MS PGothic" panose="020B0600070205080204" pitchFamily="34"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160" b="0" i="0" u="none" strike="noStrike" kern="1200" cap="none" spc="0" normalizeH="0" baseline="0" noProof="0">
              <a:ln>
                <a:noFill/>
              </a:ln>
              <a:solidFill>
                <a:srgbClr val="000000"/>
              </a:solidFill>
              <a:effectLst/>
              <a:uLnTx/>
              <a:uFillTx/>
              <a:latin typeface="Gill Sans" charset="0"/>
              <a:ea typeface="MS PGothic" panose="020B0600070205080204" pitchFamily="34" charset="-128"/>
              <a:cs typeface="+mn-cs"/>
              <a:sym typeface="Gill Sans" charset="0"/>
            </a:endParaRPr>
          </a:p>
        </p:txBody>
      </p:sp>
      <p:pic>
        <p:nvPicPr>
          <p:cNvPr id="19460"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3792" y="1138962"/>
            <a:ext cx="1866818" cy="16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sp>
        <p:nvSpPr>
          <p:cNvPr id="19461" name="Rectangle 4"/>
          <p:cNvSpPr>
            <a:spLocks/>
          </p:cNvSpPr>
          <p:nvPr/>
        </p:nvSpPr>
        <p:spPr bwMode="auto">
          <a:xfrm>
            <a:off x="3614194" y="1200063"/>
            <a:ext cx="1764961" cy="1612718"/>
          </a:xfrm>
          <a:prstGeom prst="rect">
            <a:avLst/>
          </a:prstGeom>
          <a:solidFill>
            <a:srgbClr val="0091CE"/>
          </a:solidFill>
          <a:ln>
            <a:noFill/>
          </a:ln>
          <a:extLst>
            <a:ext uri="{91240B29-F687-4F45-9708-019B960494DF}">
              <a14:hiddenLine xmlns:a14="http://schemas.microsoft.com/office/drawing/2010/main" w="25400">
                <a:solidFill>
                  <a:schemeClr val="tx1"/>
                </a:solidFill>
                <a:round/>
                <a:headEnd/>
                <a:tailEnd/>
              </a14:hiddenLine>
            </a:ext>
          </a:extLst>
        </p:spPr>
        <p:txBody>
          <a:bodyPr lIns="0" tIns="0" rIns="0" bIns="0"/>
          <a:lstStyle>
            <a:lvl1pPr eaLnBrk="0" hangingPunct="0">
              <a:defRPr sz="3200">
                <a:solidFill>
                  <a:srgbClr val="000000"/>
                </a:solidFill>
                <a:latin typeface="Gill Sans" charset="0"/>
                <a:ea typeface="MS PGothic" panose="020B0600070205080204" pitchFamily="34" charset="-128"/>
                <a:sym typeface="Gill Sans" charset="0"/>
              </a:defRPr>
            </a:lvl1pPr>
            <a:lvl2pPr marL="742950" indent="-285750" eaLnBrk="0" hangingPunct="0">
              <a:defRPr sz="3200">
                <a:solidFill>
                  <a:srgbClr val="000000"/>
                </a:solidFill>
                <a:latin typeface="Gill Sans" charset="0"/>
                <a:ea typeface="MS PGothic" panose="020B0600070205080204" pitchFamily="34" charset="-128"/>
                <a:sym typeface="Gill Sans" charset="0"/>
              </a:defRPr>
            </a:lvl2pPr>
            <a:lvl3pPr marL="1143000" indent="-228600" eaLnBrk="0" hangingPunct="0">
              <a:defRPr sz="3200">
                <a:solidFill>
                  <a:srgbClr val="000000"/>
                </a:solidFill>
                <a:latin typeface="Gill Sans" charset="0"/>
                <a:ea typeface="MS PGothic" panose="020B0600070205080204" pitchFamily="34" charset="-128"/>
                <a:sym typeface="Gill Sans" charset="0"/>
              </a:defRPr>
            </a:lvl3pPr>
            <a:lvl4pPr marL="1600200" indent="-228600" eaLnBrk="0" hangingPunct="0">
              <a:defRPr sz="3200">
                <a:solidFill>
                  <a:srgbClr val="000000"/>
                </a:solidFill>
                <a:latin typeface="Gill Sans" charset="0"/>
                <a:ea typeface="MS PGothic" panose="020B0600070205080204" pitchFamily="34" charset="-128"/>
                <a:sym typeface="Gill Sans" charset="0"/>
              </a:defRPr>
            </a:lvl4pPr>
            <a:lvl5pPr marL="2057400" indent="-228600" eaLnBrk="0" hangingPunct="0">
              <a:defRPr sz="3200">
                <a:solidFill>
                  <a:srgbClr val="000000"/>
                </a:solidFill>
                <a:latin typeface="Gill Sans" charset="0"/>
                <a:ea typeface="MS PGothic" panose="020B0600070205080204" pitchFamily="34"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160" b="0" i="0" u="none" strike="noStrike" kern="1200" cap="none" spc="0" normalizeH="0" baseline="0" noProof="0">
              <a:ln>
                <a:noFill/>
              </a:ln>
              <a:solidFill>
                <a:srgbClr val="000000"/>
              </a:solidFill>
              <a:effectLst/>
              <a:uLnTx/>
              <a:uFillTx/>
              <a:latin typeface="Gill Sans" charset="0"/>
              <a:ea typeface="MS PGothic" panose="020B0600070205080204" pitchFamily="34" charset="-128"/>
              <a:cs typeface="+mn-cs"/>
              <a:sym typeface="Gill Sans" charset="0"/>
            </a:endParaRPr>
          </a:p>
        </p:txBody>
      </p:sp>
      <p:pic>
        <p:nvPicPr>
          <p:cNvPr id="19462" name="Picture 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4195" y="1139770"/>
            <a:ext cx="1926203" cy="169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sp>
        <p:nvSpPr>
          <p:cNvPr id="19463" name="Rectangle 6"/>
          <p:cNvSpPr>
            <a:spLocks/>
          </p:cNvSpPr>
          <p:nvPr/>
        </p:nvSpPr>
        <p:spPr bwMode="auto">
          <a:xfrm>
            <a:off x="947819" y="3625556"/>
            <a:ext cx="1774383" cy="1618143"/>
          </a:xfrm>
          <a:prstGeom prst="rect">
            <a:avLst/>
          </a:prstGeom>
          <a:solidFill>
            <a:srgbClr val="66B132"/>
          </a:solidFill>
          <a:ln>
            <a:noFill/>
          </a:ln>
          <a:extLst>
            <a:ext uri="{91240B29-F687-4F45-9708-019B960494DF}">
              <a14:hiddenLine xmlns:a14="http://schemas.microsoft.com/office/drawing/2010/main" w="25400">
                <a:solidFill>
                  <a:schemeClr val="tx1"/>
                </a:solidFill>
                <a:round/>
                <a:headEnd/>
                <a:tailEnd/>
              </a14:hiddenLine>
            </a:ext>
          </a:extLst>
        </p:spPr>
        <p:txBody>
          <a:bodyPr lIns="0" tIns="0" rIns="0" bIns="0"/>
          <a:lstStyle>
            <a:lvl1pPr eaLnBrk="0" hangingPunct="0">
              <a:defRPr sz="3200">
                <a:solidFill>
                  <a:srgbClr val="000000"/>
                </a:solidFill>
                <a:latin typeface="Gill Sans" charset="0"/>
                <a:ea typeface="MS PGothic" panose="020B0600070205080204" pitchFamily="34" charset="-128"/>
                <a:sym typeface="Gill Sans" charset="0"/>
              </a:defRPr>
            </a:lvl1pPr>
            <a:lvl2pPr marL="742950" indent="-285750" eaLnBrk="0" hangingPunct="0">
              <a:defRPr sz="3200">
                <a:solidFill>
                  <a:srgbClr val="000000"/>
                </a:solidFill>
                <a:latin typeface="Gill Sans" charset="0"/>
                <a:ea typeface="MS PGothic" panose="020B0600070205080204" pitchFamily="34" charset="-128"/>
                <a:sym typeface="Gill Sans" charset="0"/>
              </a:defRPr>
            </a:lvl2pPr>
            <a:lvl3pPr marL="1143000" indent="-228600" eaLnBrk="0" hangingPunct="0">
              <a:defRPr sz="3200">
                <a:solidFill>
                  <a:srgbClr val="000000"/>
                </a:solidFill>
                <a:latin typeface="Gill Sans" charset="0"/>
                <a:ea typeface="MS PGothic" panose="020B0600070205080204" pitchFamily="34" charset="-128"/>
                <a:sym typeface="Gill Sans" charset="0"/>
              </a:defRPr>
            </a:lvl3pPr>
            <a:lvl4pPr marL="1600200" indent="-228600" eaLnBrk="0" hangingPunct="0">
              <a:defRPr sz="3200">
                <a:solidFill>
                  <a:srgbClr val="000000"/>
                </a:solidFill>
                <a:latin typeface="Gill Sans" charset="0"/>
                <a:ea typeface="MS PGothic" panose="020B0600070205080204" pitchFamily="34" charset="-128"/>
                <a:sym typeface="Gill Sans" charset="0"/>
              </a:defRPr>
            </a:lvl4pPr>
            <a:lvl5pPr marL="2057400" indent="-228600" eaLnBrk="0" hangingPunct="0">
              <a:defRPr sz="3200">
                <a:solidFill>
                  <a:srgbClr val="000000"/>
                </a:solidFill>
                <a:latin typeface="Gill Sans" charset="0"/>
                <a:ea typeface="MS PGothic" panose="020B0600070205080204" pitchFamily="34"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MS PGothic" panose="020B0600070205080204" pitchFamily="34" charset="-128"/>
                <a:sym typeface="Gill Sans"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160" b="0" i="0" u="none" strike="noStrike" kern="1200" cap="none" spc="0" normalizeH="0" baseline="0" noProof="0">
              <a:ln>
                <a:noFill/>
              </a:ln>
              <a:solidFill>
                <a:srgbClr val="000000"/>
              </a:solidFill>
              <a:effectLst/>
              <a:uLnTx/>
              <a:uFillTx/>
              <a:latin typeface="Gill Sans" charset="0"/>
              <a:ea typeface="MS PGothic" panose="020B0600070205080204" pitchFamily="34" charset="-128"/>
              <a:cs typeface="+mn-cs"/>
              <a:sym typeface="Gill Sans" charset="0"/>
            </a:endParaRPr>
          </a:p>
        </p:txBody>
      </p:sp>
      <p:pic>
        <p:nvPicPr>
          <p:cNvPr id="19464" name="Picture 7"/>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1614" y="1138963"/>
            <a:ext cx="2081004" cy="168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pic>
        <p:nvPicPr>
          <p:cNvPr id="19465" name="Picture 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3277" y="3597511"/>
            <a:ext cx="1903468" cy="16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pic>
        <p:nvPicPr>
          <p:cNvPr id="10" name="Picture 9"/>
          <p:cNvPicPr>
            <a:picLocks noChangeAspect="1"/>
          </p:cNvPicPr>
          <p:nvPr/>
        </p:nvPicPr>
        <p:blipFill>
          <a:blip r:embed="rId7"/>
          <a:stretch>
            <a:fillRect/>
          </a:stretch>
        </p:blipFill>
        <p:spPr>
          <a:xfrm>
            <a:off x="3614194" y="3625556"/>
            <a:ext cx="2049645" cy="1612096"/>
          </a:xfrm>
          <a:prstGeom prst="rect">
            <a:avLst/>
          </a:prstGeom>
        </p:spPr>
      </p:pic>
      <p:sp>
        <p:nvSpPr>
          <p:cNvPr id="14" name="Rectangle 6"/>
          <p:cNvSpPr>
            <a:spLocks/>
          </p:cNvSpPr>
          <p:nvPr/>
        </p:nvSpPr>
        <p:spPr bwMode="auto">
          <a:xfrm>
            <a:off x="6463678" y="3647873"/>
            <a:ext cx="1924156" cy="1534513"/>
          </a:xfrm>
          <a:prstGeom prst="rect">
            <a:avLst/>
          </a:prstGeom>
          <a:solidFill>
            <a:srgbClr val="002060"/>
          </a:solidFill>
          <a:ln>
            <a:noFill/>
          </a:ln>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pic>
        <p:nvPicPr>
          <p:cNvPr id="15" name="Picture 8"/>
          <p:cNvPicPr>
            <a:picLocks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399137" y="3612249"/>
            <a:ext cx="2086721" cy="160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sp>
        <p:nvSpPr>
          <p:cNvPr id="16" name="TextBox 15"/>
          <p:cNvSpPr txBox="1"/>
          <p:nvPr/>
        </p:nvSpPr>
        <p:spPr>
          <a:xfrm>
            <a:off x="6463678" y="4700144"/>
            <a:ext cx="2039263" cy="523220"/>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Times New Roman"/>
                <a:ea typeface="+mn-ea"/>
                <a:cs typeface="Times New Roman"/>
              </a:rPr>
              <a:t>WOUND-Q</a:t>
            </a:r>
            <a:endParaRPr kumimoji="0" lang="en-CA" sz="2800" b="0" i="0" u="none" strike="noStrike" kern="1200" cap="none" spc="0" normalizeH="0" baseline="0" noProof="0" dirty="0">
              <a:ln>
                <a:noFill/>
              </a:ln>
              <a:solidFill>
                <a:srgbClr val="002060"/>
              </a:solidFill>
              <a:effectLst/>
              <a:uLnTx/>
              <a:uFillTx/>
              <a:latin typeface="Times New Roman"/>
              <a:ea typeface="+mn-ea"/>
              <a:cs typeface="Times New Roman"/>
            </a:endParaRPr>
          </a:p>
        </p:txBody>
      </p:sp>
    </p:spTree>
    <p:extLst>
      <p:ext uri="{BB962C8B-B14F-4D97-AF65-F5344CB8AC3E}">
        <p14:creationId xmlns:p14="http://schemas.microsoft.com/office/powerpoint/2010/main" val="1236096751"/>
      </p:ext>
    </p:extLst>
  </p:cSld>
  <p:clrMapOvr>
    <a:masterClrMapping/>
  </p:clrMapOvr>
  <mc:AlternateContent xmlns:mc="http://schemas.openxmlformats.org/markup-compatibility/2006" xmlns:p14="http://schemas.microsoft.com/office/powerpoint/2010/main">
    <mc:Choice Requires="p14">
      <p:transition spd="slow" p14:dur="2000" advTm="15964"/>
    </mc:Choice>
    <mc:Fallback xmlns="">
      <p:transition spd="slow" advTm="15964"/>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38" y="317305"/>
            <a:ext cx="7166724" cy="857250"/>
          </a:xfrm>
        </p:spPr>
        <p:txBody>
          <a:bodyPr/>
          <a:lstStyle/>
          <a:p>
            <a:r>
              <a:rPr lang="en-US" dirty="0">
                <a:solidFill>
                  <a:schemeClr val="tx1">
                    <a:lumMod val="65000"/>
                    <a:lumOff val="35000"/>
                  </a:schemeClr>
                </a:solidFill>
              </a:rPr>
              <a:t>Methods</a:t>
            </a:r>
          </a:p>
        </p:txBody>
      </p:sp>
      <p:sp>
        <p:nvSpPr>
          <p:cNvPr id="3" name="Content Placeholder 2"/>
          <p:cNvSpPr>
            <a:spLocks noGrp="1"/>
          </p:cNvSpPr>
          <p:nvPr>
            <p:ph idx="1"/>
          </p:nvPr>
        </p:nvSpPr>
        <p:spPr>
          <a:xfrm>
            <a:off x="414338" y="1341800"/>
            <a:ext cx="8247787" cy="2510277"/>
          </a:xfrm>
        </p:spPr>
        <p:txBody>
          <a:bodyPr/>
          <a:lstStyle/>
          <a:p>
            <a:pPr marL="0" indent="0">
              <a:buNone/>
            </a:pPr>
            <a:r>
              <a:rPr lang="en-US" dirty="0">
                <a:solidFill>
                  <a:schemeClr val="tx1">
                    <a:lumMod val="65000"/>
                    <a:lumOff val="35000"/>
                  </a:schemeClr>
                </a:solidFill>
              </a:rPr>
              <a:t>PRO instrument 3 step development approach:</a:t>
            </a:r>
          </a:p>
        </p:txBody>
      </p:sp>
      <p:sp>
        <p:nvSpPr>
          <p:cNvPr id="6" name="TextBox 5"/>
          <p:cNvSpPr txBox="1"/>
          <p:nvPr/>
        </p:nvSpPr>
        <p:spPr>
          <a:xfrm>
            <a:off x="1077380" y="2052645"/>
            <a:ext cx="1717807" cy="854080"/>
          </a:xfrm>
          <a:prstGeom prst="rect">
            <a:avLst/>
          </a:prstGeom>
          <a:solidFill>
            <a:schemeClr val="bg2">
              <a:lumMod val="50000"/>
              <a:lumOff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000000"/>
                </a:solidFill>
                <a:effectLst/>
                <a:uLnTx/>
                <a:uFillTx/>
                <a:ea typeface="+mn-ea"/>
                <a:cs typeface="+mn-cs"/>
              </a:rPr>
              <a:t>Phase 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000000"/>
                </a:solidFill>
                <a:effectLst/>
                <a:uLnTx/>
                <a:uFillTx/>
                <a:ea typeface="+mn-ea"/>
                <a:cs typeface="+mn-cs"/>
              </a:rPr>
              <a:t>Item Generation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dirty="0">
              <a:ln>
                <a:noFill/>
              </a:ln>
              <a:solidFill>
                <a:srgbClr val="000000"/>
              </a:solidFill>
              <a:effectLst/>
              <a:uLnTx/>
              <a:uFillTx/>
              <a:ea typeface="+mn-ea"/>
              <a:cs typeface="+mn-cs"/>
            </a:endParaRPr>
          </a:p>
        </p:txBody>
      </p:sp>
      <p:sp>
        <p:nvSpPr>
          <p:cNvPr id="7" name="TextBox 6"/>
          <p:cNvSpPr txBox="1"/>
          <p:nvPr/>
        </p:nvSpPr>
        <p:spPr>
          <a:xfrm>
            <a:off x="1077379" y="2882128"/>
            <a:ext cx="1717806" cy="553998"/>
          </a:xfrm>
          <a:prstGeom prst="rect">
            <a:avLst/>
          </a:prstGeom>
          <a:solidFill>
            <a:srgbClr val="0589A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ea typeface="+mn-ea"/>
                <a:cs typeface="+mn-cs"/>
              </a:rPr>
              <a:t>What should we measure?</a:t>
            </a:r>
          </a:p>
        </p:txBody>
      </p:sp>
      <p:sp>
        <p:nvSpPr>
          <p:cNvPr id="10" name="TextBox 9"/>
          <p:cNvSpPr txBox="1"/>
          <p:nvPr/>
        </p:nvSpPr>
        <p:spPr>
          <a:xfrm>
            <a:off x="3510295" y="2052646"/>
            <a:ext cx="1717807" cy="854080"/>
          </a:xfrm>
          <a:prstGeom prst="rect">
            <a:avLst/>
          </a:prstGeom>
          <a:solidFill>
            <a:schemeClr val="bg2">
              <a:lumMod val="50000"/>
              <a:lumOff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000000"/>
                </a:solidFill>
                <a:effectLst/>
                <a:uLnTx/>
                <a:uFillTx/>
                <a:ea typeface="+mn-ea"/>
                <a:cs typeface="+mn-cs"/>
              </a:rPr>
              <a:t>Phase II: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000000"/>
                </a:solidFill>
                <a:effectLst/>
                <a:uLnTx/>
                <a:uFillTx/>
                <a:ea typeface="+mn-ea"/>
                <a:cs typeface="+mn-cs"/>
              </a:rPr>
              <a:t>Item Reduction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dirty="0">
              <a:ln>
                <a:noFill/>
              </a:ln>
              <a:solidFill>
                <a:srgbClr val="000000"/>
              </a:solidFill>
              <a:effectLst/>
              <a:uLnTx/>
              <a:uFillTx/>
              <a:ea typeface="+mn-ea"/>
              <a:cs typeface="+mn-cs"/>
            </a:endParaRPr>
          </a:p>
        </p:txBody>
      </p:sp>
      <p:sp>
        <p:nvSpPr>
          <p:cNvPr id="11" name="TextBox 10"/>
          <p:cNvSpPr txBox="1"/>
          <p:nvPr/>
        </p:nvSpPr>
        <p:spPr>
          <a:xfrm>
            <a:off x="3510294" y="2882128"/>
            <a:ext cx="1717806" cy="553998"/>
          </a:xfrm>
          <a:prstGeom prst="rect">
            <a:avLst/>
          </a:prstGeom>
          <a:solidFill>
            <a:srgbClr val="0589A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ea typeface="+mn-ea"/>
                <a:cs typeface="+mn-cs"/>
              </a:rPr>
              <a:t>Which questions are effective?</a:t>
            </a:r>
          </a:p>
        </p:txBody>
      </p:sp>
      <p:sp>
        <p:nvSpPr>
          <p:cNvPr id="12" name="TextBox 11"/>
          <p:cNvSpPr txBox="1"/>
          <p:nvPr/>
        </p:nvSpPr>
        <p:spPr>
          <a:xfrm>
            <a:off x="6080992" y="1994762"/>
            <a:ext cx="1717807" cy="854080"/>
          </a:xfrm>
          <a:prstGeom prst="rect">
            <a:avLst/>
          </a:prstGeom>
          <a:solidFill>
            <a:schemeClr val="bg2">
              <a:lumMod val="50000"/>
              <a:lumOff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000000"/>
                </a:solidFill>
                <a:effectLst/>
                <a:uLnTx/>
                <a:uFillTx/>
                <a:ea typeface="+mn-ea"/>
                <a:cs typeface="+mn-cs"/>
              </a:rPr>
              <a:t>Phase III: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000000"/>
                </a:solidFill>
                <a:effectLst/>
                <a:uLnTx/>
                <a:uFillTx/>
                <a:ea typeface="+mn-ea"/>
                <a:cs typeface="+mn-cs"/>
              </a:rPr>
              <a:t>Psychometric Evaluation</a:t>
            </a:r>
          </a:p>
        </p:txBody>
      </p:sp>
      <p:sp>
        <p:nvSpPr>
          <p:cNvPr id="13" name="TextBox 12"/>
          <p:cNvSpPr txBox="1"/>
          <p:nvPr/>
        </p:nvSpPr>
        <p:spPr>
          <a:xfrm>
            <a:off x="6080991" y="2824244"/>
            <a:ext cx="1717806" cy="553998"/>
          </a:xfrm>
          <a:prstGeom prst="rect">
            <a:avLst/>
          </a:prstGeom>
          <a:solidFill>
            <a:srgbClr val="0589A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ea typeface="+mn-ea"/>
                <a:cs typeface="+mn-cs"/>
              </a:rPr>
              <a:t>Does the instrument work?</a:t>
            </a:r>
          </a:p>
        </p:txBody>
      </p:sp>
      <p:sp>
        <p:nvSpPr>
          <p:cNvPr id="4" name="Right Arrow 3"/>
          <p:cNvSpPr/>
          <p:nvPr/>
        </p:nvSpPr>
        <p:spPr>
          <a:xfrm>
            <a:off x="2988383" y="2404878"/>
            <a:ext cx="317509" cy="28495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ight Arrow 13"/>
          <p:cNvSpPr/>
          <p:nvPr/>
        </p:nvSpPr>
        <p:spPr>
          <a:xfrm>
            <a:off x="5398381" y="2400348"/>
            <a:ext cx="317509" cy="28495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 name="Right Arrow 14"/>
          <p:cNvSpPr/>
          <p:nvPr/>
        </p:nvSpPr>
        <p:spPr>
          <a:xfrm rot="10800000">
            <a:off x="2971968" y="2981197"/>
            <a:ext cx="317509" cy="28495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ight Arrow 15"/>
          <p:cNvSpPr/>
          <p:nvPr/>
        </p:nvSpPr>
        <p:spPr>
          <a:xfrm rot="10800000">
            <a:off x="5398381" y="2981197"/>
            <a:ext cx="317509" cy="28495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8" name="Picture 7"/>
          <p:cNvPicPr>
            <a:picLocks noChangeAspect="1"/>
          </p:cNvPicPr>
          <p:nvPr/>
        </p:nvPicPr>
        <p:blipFill>
          <a:blip r:embed="rId3"/>
          <a:stretch>
            <a:fillRect/>
          </a:stretch>
        </p:blipFill>
        <p:spPr>
          <a:xfrm>
            <a:off x="1791140" y="4381035"/>
            <a:ext cx="2679163" cy="1716468"/>
          </a:xfrm>
          <a:prstGeom prst="rect">
            <a:avLst/>
          </a:prstGeom>
        </p:spPr>
      </p:pic>
      <p:sp>
        <p:nvSpPr>
          <p:cNvPr id="9" name="Left Brace 8"/>
          <p:cNvSpPr/>
          <p:nvPr/>
        </p:nvSpPr>
        <p:spPr>
          <a:xfrm rot="16200000">
            <a:off x="2930822" y="2356820"/>
            <a:ext cx="296276" cy="2557462"/>
          </a:xfrm>
          <a:prstGeom prst="leftBrace">
            <a:avLst>
              <a:gd name="adj1" fmla="val 0"/>
              <a:gd name="adj2" fmla="val 50000"/>
            </a:avLst>
          </a:prstGeom>
          <a:ln w="38100">
            <a:solidFill>
              <a:srgbClr val="B6447B"/>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20" name="Rectangle 19"/>
          <p:cNvSpPr/>
          <p:nvPr/>
        </p:nvSpPr>
        <p:spPr>
          <a:xfrm>
            <a:off x="5941257" y="1951694"/>
            <a:ext cx="1972161" cy="2078462"/>
          </a:xfrm>
          <a:prstGeom prst="rect">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22" name="TextBox 21"/>
          <p:cNvSpPr txBox="1"/>
          <p:nvPr/>
        </p:nvSpPr>
        <p:spPr>
          <a:xfrm>
            <a:off x="5996633" y="3506804"/>
            <a:ext cx="1833451" cy="369332"/>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i="0" u="none" strike="noStrike" kern="1200" cap="none" spc="0" normalizeH="0" baseline="0" noProof="0" dirty="0">
                <a:ln>
                  <a:noFill/>
                </a:ln>
                <a:solidFill>
                  <a:srgbClr val="B6447B"/>
                </a:solidFill>
                <a:effectLst/>
                <a:uLnTx/>
                <a:uFillTx/>
                <a:ea typeface="+mn-ea"/>
                <a:cs typeface="+mn-cs"/>
              </a:rPr>
              <a:t>validation sample</a:t>
            </a:r>
          </a:p>
        </p:txBody>
      </p:sp>
      <p:sp>
        <p:nvSpPr>
          <p:cNvPr id="23" name="TextBox 22"/>
          <p:cNvSpPr txBox="1"/>
          <p:nvPr/>
        </p:nvSpPr>
        <p:spPr>
          <a:xfrm>
            <a:off x="2339864" y="3931890"/>
            <a:ext cx="1614545" cy="369332"/>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i="0" u="none" strike="noStrike" kern="1200" cap="none" spc="0" normalizeH="0" baseline="0" noProof="0" dirty="0">
                <a:ln>
                  <a:noFill/>
                </a:ln>
                <a:solidFill>
                  <a:srgbClr val="B6447B"/>
                </a:solidFill>
                <a:effectLst/>
                <a:uLnTx/>
                <a:uFillTx/>
                <a:ea typeface="+mn-ea"/>
                <a:cs typeface="+mn-cs"/>
              </a:rPr>
              <a:t>original sample</a:t>
            </a:r>
          </a:p>
        </p:txBody>
      </p:sp>
    </p:spTree>
    <p:extLst>
      <p:ext uri="{BB962C8B-B14F-4D97-AF65-F5344CB8AC3E}">
        <p14:creationId xmlns:p14="http://schemas.microsoft.com/office/powerpoint/2010/main" val="190107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P spid="22" grpId="0"/>
      <p:bldP spid="2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72" y="2016844"/>
            <a:ext cx="8245549" cy="1021556"/>
          </a:xfrm>
        </p:spPr>
        <p:txBody>
          <a:bodyPr>
            <a:normAutofit fontScale="90000"/>
          </a:bodyPr>
          <a:lstStyle/>
          <a:p>
            <a:pPr algn="ctr"/>
            <a:r>
              <a:rPr lang="en-CA" i="1" dirty="0">
                <a:solidFill>
                  <a:schemeClr val="tx1">
                    <a:lumMod val="65000"/>
                    <a:lumOff val="35000"/>
                  </a:schemeClr>
                </a:solidFill>
              </a:rPr>
              <a:t>How does Transition-Q work?</a:t>
            </a:r>
          </a:p>
        </p:txBody>
      </p:sp>
      <p:pic>
        <p:nvPicPr>
          <p:cNvPr id="1026" name="Picture 2" descr="Image result for rule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24312" y="3450703"/>
            <a:ext cx="1607344" cy="160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301184"/>
      </p:ext>
    </p:extLst>
  </p:cSld>
  <p:clrMapOvr>
    <a:masterClrMapping/>
  </p:clrMapOvr>
  <mc:AlternateContent xmlns:mc="http://schemas.openxmlformats.org/markup-compatibility/2006" xmlns:p14="http://schemas.microsoft.com/office/powerpoint/2010/main">
    <mc:Choice Requires="p14">
      <p:transition spd="slow" p14:dur="2000" advTm="11380"/>
    </mc:Choice>
    <mc:Fallback xmlns="">
      <p:transition spd="slow" advTm="1138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2438349" y="4605553"/>
            <a:ext cx="4114800" cy="228600"/>
          </a:xfrm>
          <a:prstGeom prst="rect">
            <a:avLst/>
          </a:prstGeom>
          <a:solidFill>
            <a:srgbClr val="8E979D"/>
          </a:solidFill>
          <a:ln w="2857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1" name="Line 6"/>
          <p:cNvSpPr>
            <a:spLocks noChangeShapeType="1"/>
          </p:cNvSpPr>
          <p:nvPr/>
        </p:nvSpPr>
        <p:spPr bwMode="auto">
          <a:xfrm>
            <a:off x="5455869" y="4605553"/>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2" name="Line 7"/>
          <p:cNvSpPr>
            <a:spLocks noChangeShapeType="1"/>
          </p:cNvSpPr>
          <p:nvPr/>
        </p:nvSpPr>
        <p:spPr bwMode="auto">
          <a:xfrm>
            <a:off x="4804360" y="4605553"/>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3" name="Line 8"/>
          <p:cNvSpPr>
            <a:spLocks noChangeShapeType="1"/>
          </p:cNvSpPr>
          <p:nvPr/>
        </p:nvSpPr>
        <p:spPr bwMode="auto">
          <a:xfrm>
            <a:off x="6038799" y="4605553"/>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4" name="Line 9"/>
          <p:cNvSpPr>
            <a:spLocks noChangeShapeType="1"/>
          </p:cNvSpPr>
          <p:nvPr/>
        </p:nvSpPr>
        <p:spPr bwMode="auto">
          <a:xfrm>
            <a:off x="3523160" y="4605553"/>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5" name="Line 10"/>
          <p:cNvSpPr>
            <a:spLocks noChangeShapeType="1"/>
          </p:cNvSpPr>
          <p:nvPr/>
        </p:nvSpPr>
        <p:spPr bwMode="auto">
          <a:xfrm>
            <a:off x="4143497" y="4605553"/>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6" name="Line 11"/>
          <p:cNvSpPr>
            <a:spLocks noChangeShapeType="1"/>
          </p:cNvSpPr>
          <p:nvPr/>
        </p:nvSpPr>
        <p:spPr bwMode="auto">
          <a:xfrm>
            <a:off x="2952699" y="4605553"/>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7" name="Rectangle 6"/>
          <p:cNvSpPr>
            <a:spLocks noChangeArrowheads="1"/>
          </p:cNvSpPr>
          <p:nvPr/>
        </p:nvSpPr>
        <p:spPr bwMode="auto">
          <a:xfrm>
            <a:off x="1652727" y="4512104"/>
            <a:ext cx="649537"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lumMod val="65000"/>
                    <a:lumOff val="35000"/>
                  </a:schemeClr>
                </a:solidFill>
                <a:effectLst/>
                <a:uLnTx/>
                <a:uFillTx/>
                <a:ea typeface="+mn-ea"/>
                <a:cs typeface="+mn-cs"/>
              </a:rPr>
              <a:t>less</a:t>
            </a:r>
          </a:p>
        </p:txBody>
      </p:sp>
      <p:sp>
        <p:nvSpPr>
          <p:cNvPr id="18" name="Rectangle 5"/>
          <p:cNvSpPr>
            <a:spLocks noChangeArrowheads="1"/>
          </p:cNvSpPr>
          <p:nvPr/>
        </p:nvSpPr>
        <p:spPr bwMode="auto">
          <a:xfrm>
            <a:off x="6705861" y="4512104"/>
            <a:ext cx="849079"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lumMod val="65000"/>
                    <a:lumOff val="35000"/>
                  </a:schemeClr>
                </a:solidFill>
                <a:effectLst/>
                <a:uLnTx/>
                <a:uFillTx/>
                <a:ea typeface="+mn-ea"/>
                <a:cs typeface="+mn-cs"/>
              </a:rPr>
              <a:t>more</a:t>
            </a:r>
          </a:p>
        </p:txBody>
      </p:sp>
      <p:sp>
        <p:nvSpPr>
          <p:cNvPr id="19" name="Rectangle 2"/>
          <p:cNvSpPr>
            <a:spLocks noGrp="1" noChangeArrowheads="1"/>
          </p:cNvSpPr>
          <p:nvPr>
            <p:ph type="title"/>
          </p:nvPr>
        </p:nvSpPr>
        <p:spPr>
          <a:xfrm>
            <a:off x="71440" y="1614488"/>
            <a:ext cx="9001909" cy="1271124"/>
          </a:xfrm>
        </p:spPr>
        <p:txBody>
          <a:bodyPr>
            <a:normAutofit fontScale="90000"/>
          </a:bodyPr>
          <a:lstStyle/>
          <a:p>
            <a:pPr algn="ctr"/>
            <a:r>
              <a:rPr lang="en-US" sz="5600" dirty="0">
                <a:solidFill>
                  <a:schemeClr val="tx1">
                    <a:lumMod val="65000"/>
                    <a:lumOff val="35000"/>
                  </a:schemeClr>
                </a:solidFill>
              </a:rPr>
              <a:t>Hierarchy</a:t>
            </a:r>
            <a:r>
              <a:rPr lang="en-US" dirty="0">
                <a:solidFill>
                  <a:schemeClr val="tx1">
                    <a:lumMod val="65000"/>
                    <a:lumOff val="35000"/>
                  </a:schemeClr>
                </a:solidFill>
              </a:rPr>
              <a:t/>
            </a:r>
            <a:br>
              <a:rPr lang="en-US" dirty="0">
                <a:solidFill>
                  <a:schemeClr val="tx1">
                    <a:lumMod val="65000"/>
                    <a:lumOff val="35000"/>
                  </a:schemeClr>
                </a:solidFill>
              </a:rPr>
            </a:br>
            <a:r>
              <a:rPr lang="en-US" b="1" dirty="0"/>
              <a:t/>
            </a:r>
            <a:br>
              <a:rPr lang="en-US" b="1" dirty="0"/>
            </a:br>
            <a:r>
              <a:rPr lang="en-CA" i="1" dirty="0">
                <a:solidFill>
                  <a:schemeClr val="tx1">
                    <a:lumMod val="65000"/>
                    <a:lumOff val="35000"/>
                  </a:schemeClr>
                </a:solidFill>
              </a:rPr>
              <a:t>Do the items in a scale map out the hypothesized construct?</a:t>
            </a:r>
            <a:r>
              <a:rPr lang="en-CA" dirty="0"/>
              <a:t/>
            </a:r>
            <a:br>
              <a:rPr lang="en-CA" dirty="0"/>
            </a:br>
            <a:endParaRPr lang="en-US" b="1" dirty="0"/>
          </a:p>
        </p:txBody>
      </p:sp>
      <p:sp>
        <p:nvSpPr>
          <p:cNvPr id="20" name="Right Arrow 19"/>
          <p:cNvSpPr/>
          <p:nvPr/>
        </p:nvSpPr>
        <p:spPr>
          <a:xfrm>
            <a:off x="3010569" y="3626118"/>
            <a:ext cx="2970359" cy="581025"/>
          </a:xfrm>
          <a:prstGeom prst="rightArrow">
            <a:avLst/>
          </a:prstGeom>
          <a:solidFill>
            <a:srgbClr val="B64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35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461986740"/>
      </p:ext>
    </p:extLst>
  </p:cSld>
  <p:clrMapOvr>
    <a:masterClrMapping/>
  </p:clrMapOvr>
  <mc:AlternateContent xmlns:mc="http://schemas.openxmlformats.org/markup-compatibility/2006" xmlns:p14="http://schemas.microsoft.com/office/powerpoint/2010/main">
    <mc:Choice Requires="p14">
      <p:transition spd="slow" p14:dur="2000" advTm="15923"/>
    </mc:Choice>
    <mc:Fallback xmlns="">
      <p:transition spd="slow" advTm="15923"/>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ChangeArrowheads="1"/>
          </p:cNvSpPr>
          <p:nvPr/>
        </p:nvSpPr>
        <p:spPr bwMode="auto">
          <a:xfrm>
            <a:off x="2514600" y="3771900"/>
            <a:ext cx="4114800" cy="228600"/>
          </a:xfrm>
          <a:prstGeom prst="rect">
            <a:avLst/>
          </a:prstGeom>
          <a:solidFill>
            <a:srgbClr val="8E979D"/>
          </a:solid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05" name="Line 5"/>
          <p:cNvSpPr>
            <a:spLocks noChangeShapeType="1"/>
          </p:cNvSpPr>
          <p:nvPr/>
        </p:nvSpPr>
        <p:spPr bwMode="auto">
          <a:xfrm>
            <a:off x="4572000" y="3771900"/>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06" name="Line 6"/>
          <p:cNvSpPr>
            <a:spLocks noChangeShapeType="1"/>
          </p:cNvSpPr>
          <p:nvPr/>
        </p:nvSpPr>
        <p:spPr bwMode="auto">
          <a:xfrm>
            <a:off x="5600700" y="3771900"/>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07" name="Line 7"/>
          <p:cNvSpPr>
            <a:spLocks noChangeShapeType="1"/>
          </p:cNvSpPr>
          <p:nvPr/>
        </p:nvSpPr>
        <p:spPr bwMode="auto">
          <a:xfrm>
            <a:off x="5086350" y="3771900"/>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08" name="Line 8"/>
          <p:cNvSpPr>
            <a:spLocks noChangeShapeType="1"/>
          </p:cNvSpPr>
          <p:nvPr/>
        </p:nvSpPr>
        <p:spPr bwMode="auto">
          <a:xfrm>
            <a:off x="6115050" y="3771900"/>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09" name="Line 9"/>
          <p:cNvSpPr>
            <a:spLocks noChangeShapeType="1"/>
          </p:cNvSpPr>
          <p:nvPr/>
        </p:nvSpPr>
        <p:spPr bwMode="auto">
          <a:xfrm>
            <a:off x="3543300" y="3771900"/>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10" name="Line 10"/>
          <p:cNvSpPr>
            <a:spLocks noChangeShapeType="1"/>
          </p:cNvSpPr>
          <p:nvPr/>
        </p:nvSpPr>
        <p:spPr bwMode="auto">
          <a:xfrm>
            <a:off x="4057650" y="3771900"/>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11" name="Line 11"/>
          <p:cNvSpPr>
            <a:spLocks noChangeShapeType="1"/>
          </p:cNvSpPr>
          <p:nvPr/>
        </p:nvSpPr>
        <p:spPr bwMode="auto">
          <a:xfrm>
            <a:off x="3028950" y="3771900"/>
            <a:ext cx="0" cy="228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5612" name="Rectangle 12"/>
          <p:cNvSpPr>
            <a:spLocks noChangeArrowheads="1"/>
          </p:cNvSpPr>
          <p:nvPr/>
        </p:nvSpPr>
        <p:spPr bwMode="auto">
          <a:xfrm>
            <a:off x="710477" y="3655367"/>
            <a:ext cx="1735199"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lumMod val="65000"/>
                    <a:lumOff val="35000"/>
                  </a:schemeClr>
                </a:solidFill>
                <a:effectLst/>
                <a:uLnTx/>
                <a:uFillTx/>
                <a:ea typeface="+mn-ea"/>
                <a:cs typeface="+mn-cs"/>
              </a:rPr>
              <a:t>rolling over </a:t>
            </a:r>
          </a:p>
        </p:txBody>
      </p:sp>
      <p:sp>
        <p:nvSpPr>
          <p:cNvPr id="25613" name="Rectangle 13"/>
          <p:cNvSpPr>
            <a:spLocks noChangeArrowheads="1"/>
          </p:cNvSpPr>
          <p:nvPr/>
        </p:nvSpPr>
        <p:spPr bwMode="auto">
          <a:xfrm>
            <a:off x="6794570" y="3655367"/>
            <a:ext cx="1134991"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lumMod val="65000"/>
                    <a:lumOff val="35000"/>
                  </a:schemeClr>
                </a:solidFill>
                <a:effectLst/>
                <a:uLnTx/>
                <a:uFillTx/>
                <a:ea typeface="+mn-ea"/>
                <a:cs typeface="+mn-cs"/>
              </a:rPr>
              <a:t>walking</a:t>
            </a:r>
          </a:p>
        </p:txBody>
      </p:sp>
      <p:pic>
        <p:nvPicPr>
          <p:cNvPr id="16" name="Picture 15" descr="cute_baby_diaper_crawl_CuteNewBaby.com_.jpg"/>
          <p:cNvPicPr>
            <a:picLocks noChangeAspect="1"/>
          </p:cNvPicPr>
          <p:nvPr/>
        </p:nvPicPr>
        <p:blipFill rotWithShape="1">
          <a:blip r:embed="rId2" cstate="print">
            <a:extLst>
              <a:ext uri="{28A0092B-C50C-407E-A947-70E740481C1C}">
                <a14:useLocalDpi xmlns:a14="http://schemas.microsoft.com/office/drawing/2010/main" val="0"/>
              </a:ext>
            </a:extLst>
          </a:blip>
          <a:srcRect l="10585" t="8308" r="12781" b="7738"/>
          <a:stretch/>
        </p:blipFill>
        <p:spPr>
          <a:xfrm>
            <a:off x="3791033" y="2369163"/>
            <a:ext cx="1559438" cy="1138930"/>
          </a:xfrm>
          <a:prstGeom prst="rect">
            <a:avLst/>
          </a:prstGeom>
        </p:spPr>
      </p:pic>
      <p:sp>
        <p:nvSpPr>
          <p:cNvPr id="18" name="Title 1"/>
          <p:cNvSpPr>
            <a:spLocks noGrp="1"/>
          </p:cNvSpPr>
          <p:nvPr>
            <p:ph type="title"/>
          </p:nvPr>
        </p:nvSpPr>
        <p:spPr>
          <a:xfrm>
            <a:off x="1028699" y="1063229"/>
            <a:ext cx="6900863" cy="857250"/>
          </a:xfrm>
        </p:spPr>
        <p:txBody>
          <a:bodyPr>
            <a:noAutofit/>
          </a:bodyPr>
          <a:lstStyle/>
          <a:p>
            <a:pPr algn="ctr"/>
            <a:r>
              <a:rPr lang="en-US" sz="5000" dirty="0">
                <a:solidFill>
                  <a:schemeClr val="tx1">
                    <a:lumMod val="65000"/>
                    <a:lumOff val="35000"/>
                  </a:schemeClr>
                </a:solidFill>
              </a:rPr>
              <a:t>A Continuum of Difficulty</a:t>
            </a:r>
          </a:p>
        </p:txBody>
      </p:sp>
      <p:sp>
        <p:nvSpPr>
          <p:cNvPr id="15" name="Rectangle 7"/>
          <p:cNvSpPr>
            <a:spLocks noChangeArrowheads="1"/>
          </p:cNvSpPr>
          <p:nvPr/>
        </p:nvSpPr>
        <p:spPr bwMode="auto">
          <a:xfrm>
            <a:off x="3745544" y="4264307"/>
            <a:ext cx="1604927" cy="523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lumMod val="65000"/>
                    <a:lumOff val="35000"/>
                  </a:schemeClr>
                </a:solidFill>
                <a:effectLst/>
                <a:uLnTx/>
                <a:uFillTx/>
                <a:ea typeface="+mn-ea"/>
                <a:cs typeface="+mn-cs"/>
              </a:rPr>
              <a:t>MOBILITY</a:t>
            </a:r>
          </a:p>
        </p:txBody>
      </p:sp>
    </p:spTree>
    <p:extLst>
      <p:ext uri="{BB962C8B-B14F-4D97-AF65-F5344CB8AC3E}">
        <p14:creationId xmlns:p14="http://schemas.microsoft.com/office/powerpoint/2010/main" val="1844828808"/>
      </p:ext>
    </p:extLst>
  </p:cSld>
  <p:clrMapOvr>
    <a:masterClrMapping/>
  </p:clrMapOvr>
  <mc:AlternateContent xmlns:mc="http://schemas.openxmlformats.org/markup-compatibility/2006" xmlns:p14="http://schemas.microsoft.com/office/powerpoint/2010/main">
    <mc:Choice Requires="p14">
      <p:transition spd="slow" p14:dur="2000" advTm="18804"/>
    </mc:Choice>
    <mc:Fallback xmlns="">
      <p:transition spd="slow" advTm="18804"/>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9732" y="418951"/>
            <a:ext cx="5034712" cy="6071270"/>
          </a:xfrm>
          <a:prstGeom prst="rect">
            <a:avLst/>
          </a:prstGeom>
        </p:spPr>
      </p:pic>
      <p:pic>
        <p:nvPicPr>
          <p:cNvPr id="3"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10800000">
            <a:off x="1198490" y="1382021"/>
            <a:ext cx="671807" cy="491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pic>
        <p:nvPicPr>
          <p:cNvPr id="12" name="Picture 11"/>
          <p:cNvPicPr>
            <a:picLocks noChangeAspect="1"/>
          </p:cNvPicPr>
          <p:nvPr/>
        </p:nvPicPr>
        <p:blipFill>
          <a:blip r:embed="rId5"/>
          <a:stretch>
            <a:fillRect/>
          </a:stretch>
        </p:blipFill>
        <p:spPr>
          <a:xfrm>
            <a:off x="3099113" y="1748538"/>
            <a:ext cx="4974114" cy="693214"/>
          </a:xfrm>
          <a:prstGeom prst="rect">
            <a:avLst/>
          </a:prstGeom>
        </p:spPr>
      </p:pic>
      <p:sp>
        <p:nvSpPr>
          <p:cNvPr id="13" name="Oval 12"/>
          <p:cNvSpPr>
            <a:spLocks/>
          </p:cNvSpPr>
          <p:nvPr/>
        </p:nvSpPr>
        <p:spPr bwMode="auto">
          <a:xfrm>
            <a:off x="3134884" y="1925028"/>
            <a:ext cx="304800" cy="340234"/>
          </a:xfrm>
          <a:prstGeom prst="ellipse">
            <a:avLst/>
          </a:prstGeom>
          <a:noFill/>
          <a:ln w="28575">
            <a:solidFill>
              <a:srgbClr val="B6447B"/>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2296" tIns="41148" rIns="82296" bIns="4114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charset="0"/>
              <a:ea typeface="ＭＳ Ｐゴシック" charset="0"/>
              <a:cs typeface="Arial Unicode MS" charset="0"/>
              <a:sym typeface="Gill Sans" charset="0"/>
            </a:endParaRPr>
          </a:p>
        </p:txBody>
      </p:sp>
      <p:sp>
        <p:nvSpPr>
          <p:cNvPr id="14" name="Oval 13"/>
          <p:cNvSpPr>
            <a:spLocks/>
          </p:cNvSpPr>
          <p:nvPr/>
        </p:nvSpPr>
        <p:spPr bwMode="auto">
          <a:xfrm>
            <a:off x="2296684" y="1629470"/>
            <a:ext cx="180018" cy="179809"/>
          </a:xfrm>
          <a:prstGeom prst="ellipse">
            <a:avLst/>
          </a:prstGeom>
          <a:noFill/>
          <a:ln w="28575">
            <a:solidFill>
              <a:srgbClr val="B6447B"/>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2296" tIns="41148" rIns="82296" bIns="4114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charset="0"/>
              <a:ea typeface="ＭＳ Ｐゴシック" charset="0"/>
              <a:cs typeface="Arial Unicode MS" charset="0"/>
              <a:sym typeface="Gill Sans" charset="0"/>
            </a:endParaRPr>
          </a:p>
        </p:txBody>
      </p:sp>
      <p:sp>
        <p:nvSpPr>
          <p:cNvPr id="15" name="Line 7"/>
          <p:cNvSpPr>
            <a:spLocks noChangeShapeType="1"/>
          </p:cNvSpPr>
          <p:nvPr/>
        </p:nvSpPr>
        <p:spPr bwMode="auto">
          <a:xfrm>
            <a:off x="2403748" y="1812636"/>
            <a:ext cx="731137" cy="224027"/>
          </a:xfrm>
          <a:prstGeom prst="line">
            <a:avLst/>
          </a:prstGeom>
          <a:noFill/>
          <a:ln w="28575">
            <a:solidFill>
              <a:srgbClr val="B6447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2296" tIns="41148" rIns="82296" bIns="41148"/>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charset="0"/>
              <a:ea typeface="ＭＳ Ｐゴシック" charset="0"/>
              <a:cs typeface="Arial Unicode MS" charset="0"/>
              <a:sym typeface="Gill Sans" charset="0"/>
            </a:endParaRPr>
          </a:p>
        </p:txBody>
      </p:sp>
      <p:sp>
        <p:nvSpPr>
          <p:cNvPr id="16" name="Frame 15"/>
          <p:cNvSpPr/>
          <p:nvPr/>
        </p:nvSpPr>
        <p:spPr>
          <a:xfrm>
            <a:off x="3023427" y="1719203"/>
            <a:ext cx="5049799" cy="751884"/>
          </a:xfrm>
          <a:prstGeom prst="frame">
            <a:avLst/>
          </a:prstGeom>
          <a:solidFill>
            <a:srgbClr val="B6447B"/>
          </a:solidFill>
          <a:ln w="31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pic>
        <p:nvPicPr>
          <p:cNvPr id="17" name="Picture 16"/>
          <p:cNvPicPr>
            <a:picLocks noChangeAspect="1"/>
          </p:cNvPicPr>
          <p:nvPr/>
        </p:nvPicPr>
        <p:blipFill>
          <a:blip r:embed="rId6"/>
          <a:stretch>
            <a:fillRect/>
          </a:stretch>
        </p:blipFill>
        <p:spPr>
          <a:xfrm>
            <a:off x="3025769" y="5522937"/>
            <a:ext cx="4634564" cy="610406"/>
          </a:xfrm>
          <a:prstGeom prst="rect">
            <a:avLst/>
          </a:prstGeom>
        </p:spPr>
      </p:pic>
      <p:sp>
        <p:nvSpPr>
          <p:cNvPr id="20" name="Oval 5"/>
          <p:cNvSpPr>
            <a:spLocks/>
          </p:cNvSpPr>
          <p:nvPr/>
        </p:nvSpPr>
        <p:spPr bwMode="auto">
          <a:xfrm>
            <a:off x="2323304" y="6211259"/>
            <a:ext cx="180018" cy="179809"/>
          </a:xfrm>
          <a:prstGeom prst="ellipse">
            <a:avLst/>
          </a:prstGeom>
          <a:noFill/>
          <a:ln w="28575">
            <a:solidFill>
              <a:srgbClr val="B6447B"/>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2296" tIns="41148" rIns="82296" bIns="4114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charset="0"/>
              <a:ea typeface="ＭＳ Ｐゴシック" charset="0"/>
              <a:cs typeface="Arial Unicode MS" charset="0"/>
              <a:sym typeface="Gill Sans" charset="0"/>
            </a:endParaRPr>
          </a:p>
        </p:txBody>
      </p:sp>
      <p:sp>
        <p:nvSpPr>
          <p:cNvPr id="21" name="Line 7"/>
          <p:cNvSpPr>
            <a:spLocks noChangeShapeType="1"/>
          </p:cNvSpPr>
          <p:nvPr/>
        </p:nvSpPr>
        <p:spPr bwMode="auto">
          <a:xfrm flipV="1">
            <a:off x="2413313" y="5904745"/>
            <a:ext cx="762000" cy="306514"/>
          </a:xfrm>
          <a:prstGeom prst="line">
            <a:avLst/>
          </a:prstGeom>
          <a:noFill/>
          <a:ln w="28575">
            <a:solidFill>
              <a:srgbClr val="B6447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2296" tIns="41148" rIns="82296" bIns="41148"/>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charset="0"/>
              <a:ea typeface="ＭＳ Ｐゴシック" charset="0"/>
              <a:cs typeface="Arial Unicode MS" charset="0"/>
              <a:sym typeface="Gill Sans" charset="0"/>
            </a:endParaRPr>
          </a:p>
        </p:txBody>
      </p:sp>
      <p:sp>
        <p:nvSpPr>
          <p:cNvPr id="24" name="Oval 5"/>
          <p:cNvSpPr>
            <a:spLocks/>
          </p:cNvSpPr>
          <p:nvPr/>
        </p:nvSpPr>
        <p:spPr bwMode="auto">
          <a:xfrm>
            <a:off x="3111883" y="5588652"/>
            <a:ext cx="345406" cy="342909"/>
          </a:xfrm>
          <a:prstGeom prst="ellipse">
            <a:avLst/>
          </a:prstGeom>
          <a:noFill/>
          <a:ln w="28575">
            <a:solidFill>
              <a:srgbClr val="B6447B"/>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2296" tIns="41148" rIns="82296" bIns="41148"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charset="0"/>
              <a:ea typeface="ＭＳ Ｐゴシック" charset="0"/>
              <a:cs typeface="Arial Unicode MS" charset="0"/>
              <a:sym typeface="Gill Sans" charset="0"/>
            </a:endParaRPr>
          </a:p>
        </p:txBody>
      </p:sp>
      <p:sp>
        <p:nvSpPr>
          <p:cNvPr id="26" name="Frame 25"/>
          <p:cNvSpPr/>
          <p:nvPr/>
        </p:nvSpPr>
        <p:spPr>
          <a:xfrm>
            <a:off x="3023427" y="5522937"/>
            <a:ext cx="4679330" cy="609600"/>
          </a:xfrm>
          <a:prstGeom prst="frame">
            <a:avLst/>
          </a:prstGeom>
          <a:solidFill>
            <a:srgbClr val="B6447B"/>
          </a:solidFill>
          <a:ln w="31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Tree>
    <p:custDataLst>
      <p:tags r:id="rId1"/>
    </p:custDataLst>
    <p:extLst>
      <p:ext uri="{BB962C8B-B14F-4D97-AF65-F5344CB8AC3E}">
        <p14:creationId xmlns:p14="http://schemas.microsoft.com/office/powerpoint/2010/main" val="3335261924"/>
      </p:ext>
    </p:extLst>
  </p:cSld>
  <p:clrMapOvr>
    <a:masterClrMapping/>
  </p:clrMapOvr>
  <mc:AlternateContent xmlns:mc="http://schemas.openxmlformats.org/markup-compatibility/2006" xmlns:p14="http://schemas.microsoft.com/office/powerpoint/2010/main">
    <mc:Choice Requires="p14">
      <p:transition spd="slow" p14:dur="2000" advTm="26943"/>
    </mc:Choice>
    <mc:Fallback xmlns="">
      <p:transition spd="slow" advTm="269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20" grpId="0" animBg="1"/>
      <p:bldP spid="21" grpId="0" animBg="1"/>
      <p:bldP spid="24" grpId="0" animBg="1"/>
      <p:bldP spid="2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71513" y="332656"/>
            <a:ext cx="7603807" cy="1053232"/>
          </a:xfrm>
        </p:spPr>
        <p:txBody>
          <a:bodyPr>
            <a:normAutofit/>
          </a:bodyPr>
          <a:lstStyle/>
          <a:p>
            <a:r>
              <a:rPr lang="en-US" altLang="en-US" sz="5000" dirty="0">
                <a:solidFill>
                  <a:schemeClr val="tx1">
                    <a:lumMod val="65000"/>
                    <a:lumOff val="35000"/>
                  </a:schemeClr>
                </a:solidFill>
              </a:rPr>
              <a:t>Data Analysis</a:t>
            </a:r>
          </a:p>
        </p:txBody>
      </p:sp>
      <p:sp>
        <p:nvSpPr>
          <p:cNvPr id="3" name="Content Placeholder 2"/>
          <p:cNvSpPr>
            <a:spLocks noGrp="1"/>
          </p:cNvSpPr>
          <p:nvPr>
            <p:ph idx="1"/>
          </p:nvPr>
        </p:nvSpPr>
        <p:spPr>
          <a:xfrm>
            <a:off x="671513" y="1385888"/>
            <a:ext cx="8686800" cy="5200649"/>
          </a:xfrm>
        </p:spPr>
        <p:txBody>
          <a:bodyPr>
            <a:normAutofit/>
          </a:bodyPr>
          <a:lstStyle/>
          <a:p>
            <a:pPr>
              <a:defRPr/>
            </a:pPr>
            <a:r>
              <a:rPr lang="en-US" sz="2800" b="1" dirty="0" err="1">
                <a:solidFill>
                  <a:schemeClr val="tx1">
                    <a:lumMod val="65000"/>
                    <a:lumOff val="35000"/>
                  </a:schemeClr>
                </a:solidFill>
                <a:cs typeface="Arial" pitchFamily="34" charset="0"/>
              </a:rPr>
              <a:t>Rasch</a:t>
            </a:r>
            <a:r>
              <a:rPr lang="en-US" sz="2800" b="1" dirty="0">
                <a:solidFill>
                  <a:schemeClr val="tx1">
                    <a:lumMod val="65000"/>
                    <a:lumOff val="35000"/>
                  </a:schemeClr>
                </a:solidFill>
                <a:cs typeface="Arial" pitchFamily="34" charset="0"/>
              </a:rPr>
              <a:t> Measurement Theory:</a:t>
            </a:r>
          </a:p>
          <a:p>
            <a:pPr marL="628650" indent="-342900">
              <a:defRPr/>
            </a:pPr>
            <a:r>
              <a:rPr lang="en-US" sz="2400" dirty="0">
                <a:solidFill>
                  <a:schemeClr val="tx1">
                    <a:lumMod val="65000"/>
                    <a:lumOff val="35000"/>
                  </a:schemeClr>
                </a:solidFill>
                <a:cs typeface="Arial" pitchFamily="34" charset="0"/>
              </a:rPr>
              <a:t>Thresholds for item response options</a:t>
            </a:r>
          </a:p>
          <a:p>
            <a:pPr marL="628650" indent="-342900">
              <a:defRPr/>
            </a:pPr>
            <a:r>
              <a:rPr lang="en-US" sz="2400" dirty="0">
                <a:solidFill>
                  <a:schemeClr val="tx1">
                    <a:lumMod val="65000"/>
                    <a:lumOff val="35000"/>
                  </a:schemeClr>
                </a:solidFill>
                <a:cs typeface="Arial" pitchFamily="34" charset="0"/>
              </a:rPr>
              <a:t>Item fit statistics</a:t>
            </a:r>
          </a:p>
          <a:p>
            <a:pPr marL="628650" indent="-342900">
              <a:defRPr/>
            </a:pPr>
            <a:r>
              <a:rPr lang="en-US" sz="2400" dirty="0">
                <a:solidFill>
                  <a:schemeClr val="tx1">
                    <a:lumMod val="65000"/>
                    <a:lumOff val="35000"/>
                  </a:schemeClr>
                </a:solidFill>
                <a:cs typeface="Arial" pitchFamily="34" charset="0"/>
              </a:rPr>
              <a:t>Item locations</a:t>
            </a:r>
          </a:p>
          <a:p>
            <a:pPr marL="628650" indent="-342900">
              <a:defRPr/>
            </a:pPr>
            <a:r>
              <a:rPr lang="en-US" sz="2400" dirty="0">
                <a:solidFill>
                  <a:schemeClr val="tx1">
                    <a:lumMod val="65000"/>
                    <a:lumOff val="35000"/>
                  </a:schemeClr>
                </a:solidFill>
                <a:cs typeface="Arial" pitchFamily="34" charset="0"/>
              </a:rPr>
              <a:t>Differential item function</a:t>
            </a:r>
          </a:p>
          <a:p>
            <a:pPr marL="628650" indent="-342900">
              <a:defRPr/>
            </a:pPr>
            <a:r>
              <a:rPr lang="en-US" sz="2400" dirty="0">
                <a:solidFill>
                  <a:schemeClr val="tx1">
                    <a:lumMod val="65000"/>
                    <a:lumOff val="35000"/>
                  </a:schemeClr>
                </a:solidFill>
                <a:cs typeface="Arial" pitchFamily="34" charset="0"/>
              </a:rPr>
              <a:t>Person separation index</a:t>
            </a:r>
          </a:p>
          <a:p>
            <a:pPr lvl="1" indent="0">
              <a:buFontTx/>
              <a:buNone/>
              <a:defRPr/>
            </a:pPr>
            <a:endParaRPr lang="en-US" sz="2000" dirty="0">
              <a:solidFill>
                <a:schemeClr val="tx1">
                  <a:lumMod val="65000"/>
                  <a:lumOff val="35000"/>
                </a:schemeClr>
              </a:solidFill>
              <a:cs typeface="Arial" pitchFamily="34" charset="0"/>
            </a:endParaRPr>
          </a:p>
          <a:p>
            <a:pPr>
              <a:defRPr/>
            </a:pPr>
            <a:r>
              <a:rPr lang="en-US" sz="2800" b="1" dirty="0">
                <a:solidFill>
                  <a:schemeClr val="tx1">
                    <a:lumMod val="65000"/>
                    <a:lumOff val="35000"/>
                  </a:schemeClr>
                </a:solidFill>
                <a:cs typeface="Arial" pitchFamily="34" charset="0"/>
              </a:rPr>
              <a:t>Classical Test Theory:</a:t>
            </a:r>
          </a:p>
          <a:p>
            <a:pPr marL="628650" indent="-342900">
              <a:defRPr/>
            </a:pPr>
            <a:r>
              <a:rPr lang="en-US" sz="2400" dirty="0">
                <a:solidFill>
                  <a:schemeClr val="tx1">
                    <a:lumMod val="65000"/>
                    <a:lumOff val="35000"/>
                  </a:schemeClr>
                </a:solidFill>
                <a:cs typeface="Arial" pitchFamily="34" charset="0"/>
              </a:rPr>
              <a:t>Internal consistency reliability (</a:t>
            </a:r>
            <a:r>
              <a:rPr lang="en-US" sz="2400" dirty="0" err="1">
                <a:solidFill>
                  <a:schemeClr val="tx1">
                    <a:lumMod val="65000"/>
                    <a:lumOff val="35000"/>
                  </a:schemeClr>
                </a:solidFill>
                <a:cs typeface="Arial" pitchFamily="34" charset="0"/>
              </a:rPr>
              <a:t>Cronbach’s</a:t>
            </a:r>
            <a:r>
              <a:rPr lang="en-US" sz="2400" dirty="0">
                <a:solidFill>
                  <a:schemeClr val="tx1">
                    <a:lumMod val="65000"/>
                    <a:lumOff val="35000"/>
                  </a:schemeClr>
                </a:solidFill>
                <a:cs typeface="Arial" pitchFamily="34" charset="0"/>
              </a:rPr>
              <a:t> alpha)</a:t>
            </a:r>
          </a:p>
          <a:p>
            <a:pPr marL="628650" indent="-342900">
              <a:defRPr/>
            </a:pPr>
            <a:r>
              <a:rPr lang="en-US" sz="2400" dirty="0">
                <a:solidFill>
                  <a:schemeClr val="tx1">
                    <a:lumMod val="65000"/>
                    <a:lumOff val="35000"/>
                  </a:schemeClr>
                </a:solidFill>
                <a:cs typeface="Arial" pitchFamily="34" charset="0"/>
              </a:rPr>
              <a:t>Test-retest reliability</a:t>
            </a:r>
          </a:p>
          <a:p>
            <a:pPr marL="628650" indent="-342900">
              <a:defRPr/>
            </a:pPr>
            <a:r>
              <a:rPr lang="en-US" sz="2400" dirty="0">
                <a:solidFill>
                  <a:schemeClr val="tx1">
                    <a:lumMod val="65000"/>
                    <a:lumOff val="35000"/>
                  </a:schemeClr>
                </a:solidFill>
                <a:cs typeface="Arial" pitchFamily="34" charset="0"/>
              </a:rPr>
              <a:t>Known-groups validity  </a:t>
            </a:r>
            <a:endParaRPr lang="en-US" sz="2400" b="1" dirty="0">
              <a:solidFill>
                <a:schemeClr val="tx1">
                  <a:lumMod val="65000"/>
                  <a:lumOff val="35000"/>
                </a:schemeClr>
              </a:solidFill>
            </a:endParaRPr>
          </a:p>
        </p:txBody>
      </p:sp>
    </p:spTree>
    <p:extLst>
      <p:ext uri="{BB962C8B-B14F-4D97-AF65-F5344CB8AC3E}">
        <p14:creationId xmlns:p14="http://schemas.microsoft.com/office/powerpoint/2010/main" val="2692695210"/>
      </p:ext>
    </p:extLst>
  </p:cSld>
  <p:clrMapOvr>
    <a:masterClrMapping/>
  </p:clrMapOvr>
  <mc:AlternateContent xmlns:mc="http://schemas.openxmlformats.org/markup-compatibility/2006" xmlns:p14="http://schemas.microsoft.com/office/powerpoint/2010/main">
    <mc:Choice Requires="p14">
      <p:transition spd="slow" p14:dur="2000" advTm="13836"/>
    </mc:Choice>
    <mc:Fallback xmlns="">
      <p:transition spd="slow" advTm="13836"/>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chemeClr val="tx1">
                    <a:lumMod val="65000"/>
                    <a:lumOff val="35000"/>
                  </a:schemeClr>
                </a:solidFill>
              </a:rPr>
              <a:t>Samples &amp; Recruitment</a:t>
            </a:r>
          </a:p>
        </p:txBody>
      </p:sp>
      <p:sp>
        <p:nvSpPr>
          <p:cNvPr id="3" name="Text Placeholder 2"/>
          <p:cNvSpPr>
            <a:spLocks noGrp="1"/>
          </p:cNvSpPr>
          <p:nvPr>
            <p:ph type="body" idx="1"/>
          </p:nvPr>
        </p:nvSpPr>
        <p:spPr>
          <a:xfrm>
            <a:off x="629842" y="1438275"/>
            <a:ext cx="3868340" cy="823912"/>
          </a:xfrm>
        </p:spPr>
        <p:txBody>
          <a:bodyPr>
            <a:normAutofit/>
          </a:bodyPr>
          <a:lstStyle/>
          <a:p>
            <a:r>
              <a:rPr lang="en-CA" sz="2700" dirty="0">
                <a:solidFill>
                  <a:schemeClr val="tx1">
                    <a:lumMod val="65000"/>
                    <a:lumOff val="35000"/>
                  </a:schemeClr>
                </a:solidFill>
              </a:rPr>
              <a:t>Original Sample	</a:t>
            </a:r>
          </a:p>
        </p:txBody>
      </p:sp>
      <p:sp>
        <p:nvSpPr>
          <p:cNvPr id="4" name="Content Placeholder 3"/>
          <p:cNvSpPr>
            <a:spLocks noGrp="1"/>
          </p:cNvSpPr>
          <p:nvPr>
            <p:ph sz="half" idx="2"/>
          </p:nvPr>
        </p:nvSpPr>
        <p:spPr>
          <a:xfrm>
            <a:off x="629842" y="2505075"/>
            <a:ext cx="3675458" cy="3684588"/>
          </a:xfrm>
        </p:spPr>
        <p:txBody>
          <a:bodyPr>
            <a:normAutofit/>
          </a:bodyPr>
          <a:lstStyle/>
          <a:p>
            <a:r>
              <a:rPr lang="en-CA" sz="2400" dirty="0">
                <a:solidFill>
                  <a:schemeClr val="tx1">
                    <a:lumMod val="65000"/>
                    <a:lumOff val="35000"/>
                  </a:schemeClr>
                </a:solidFill>
              </a:rPr>
              <a:t>Recruitment May 13 – Aug 13</a:t>
            </a:r>
          </a:p>
          <a:p>
            <a:r>
              <a:rPr lang="en-CA" sz="2400" dirty="0">
                <a:solidFill>
                  <a:schemeClr val="tx1">
                    <a:lumMod val="65000"/>
                    <a:lumOff val="35000"/>
                  </a:schemeClr>
                </a:solidFill>
              </a:rPr>
              <a:t>1 Site – MCH</a:t>
            </a:r>
          </a:p>
          <a:p>
            <a:r>
              <a:rPr lang="en-CA" sz="2400" dirty="0">
                <a:solidFill>
                  <a:schemeClr val="tx1">
                    <a:lumMod val="65000"/>
                    <a:lumOff val="35000"/>
                  </a:schemeClr>
                </a:solidFill>
              </a:rPr>
              <a:t>Any medical condition</a:t>
            </a:r>
          </a:p>
          <a:p>
            <a:r>
              <a:rPr lang="en-CA" sz="2400" dirty="0">
                <a:solidFill>
                  <a:schemeClr val="tx1">
                    <a:lumMod val="65000"/>
                    <a:lumOff val="35000"/>
                  </a:schemeClr>
                </a:solidFill>
              </a:rPr>
              <a:t>Aged 12-18 years</a:t>
            </a:r>
          </a:p>
          <a:p>
            <a:r>
              <a:rPr lang="en-CA" sz="2400" dirty="0">
                <a:solidFill>
                  <a:schemeClr val="tx1">
                    <a:lumMod val="65000"/>
                    <a:lumOff val="35000"/>
                  </a:schemeClr>
                </a:solidFill>
              </a:rPr>
              <a:t>Had not transitioned to adult care</a:t>
            </a:r>
          </a:p>
        </p:txBody>
      </p:sp>
      <p:sp>
        <p:nvSpPr>
          <p:cNvPr id="5" name="Text Placeholder 4"/>
          <p:cNvSpPr>
            <a:spLocks noGrp="1"/>
          </p:cNvSpPr>
          <p:nvPr>
            <p:ph type="body" sz="quarter" idx="3"/>
          </p:nvPr>
        </p:nvSpPr>
        <p:spPr>
          <a:xfrm>
            <a:off x="4629149" y="1438276"/>
            <a:ext cx="3887391" cy="823912"/>
          </a:xfrm>
        </p:spPr>
        <p:txBody>
          <a:bodyPr>
            <a:normAutofit/>
          </a:bodyPr>
          <a:lstStyle/>
          <a:p>
            <a:r>
              <a:rPr lang="en-CA" sz="2700" dirty="0">
                <a:solidFill>
                  <a:schemeClr val="tx1">
                    <a:lumMod val="65000"/>
                    <a:lumOff val="35000"/>
                  </a:schemeClr>
                </a:solidFill>
              </a:rPr>
              <a:t>Validation Sample</a:t>
            </a:r>
          </a:p>
        </p:txBody>
      </p:sp>
      <p:sp>
        <p:nvSpPr>
          <p:cNvPr id="6" name="Content Placeholder 5"/>
          <p:cNvSpPr>
            <a:spLocks noGrp="1"/>
          </p:cNvSpPr>
          <p:nvPr>
            <p:ph sz="quarter" idx="4"/>
          </p:nvPr>
        </p:nvSpPr>
        <p:spPr>
          <a:xfrm>
            <a:off x="4629150" y="2505075"/>
            <a:ext cx="3505200" cy="3684588"/>
          </a:xfrm>
        </p:spPr>
        <p:txBody>
          <a:bodyPr>
            <a:normAutofit/>
          </a:bodyPr>
          <a:lstStyle/>
          <a:p>
            <a:r>
              <a:rPr lang="en-CA" sz="2400" dirty="0">
                <a:solidFill>
                  <a:schemeClr val="tx1">
                    <a:lumMod val="65000"/>
                    <a:lumOff val="35000"/>
                  </a:schemeClr>
                </a:solidFill>
              </a:rPr>
              <a:t>Recruitment Oct 15 – Apr 17</a:t>
            </a:r>
          </a:p>
          <a:p>
            <a:r>
              <a:rPr lang="en-CA" sz="2400" dirty="0">
                <a:solidFill>
                  <a:schemeClr val="tx1">
                    <a:lumMod val="65000"/>
                    <a:lumOff val="35000"/>
                  </a:schemeClr>
                </a:solidFill>
              </a:rPr>
              <a:t>7 sites</a:t>
            </a:r>
          </a:p>
          <a:p>
            <a:r>
              <a:rPr lang="en-CA" sz="2400" dirty="0">
                <a:solidFill>
                  <a:schemeClr val="tx1">
                    <a:lumMod val="65000"/>
                    <a:lumOff val="35000"/>
                  </a:schemeClr>
                </a:solidFill>
              </a:rPr>
              <a:t>Chronic or complex condition</a:t>
            </a:r>
          </a:p>
          <a:p>
            <a:r>
              <a:rPr lang="en-CA" sz="2400" dirty="0">
                <a:solidFill>
                  <a:schemeClr val="tx1">
                    <a:lumMod val="65000"/>
                    <a:lumOff val="35000"/>
                  </a:schemeClr>
                </a:solidFill>
              </a:rPr>
              <a:t>Aged 12-25 years</a:t>
            </a:r>
          </a:p>
          <a:p>
            <a:r>
              <a:rPr lang="en-CA" sz="2400" dirty="0">
                <a:solidFill>
                  <a:schemeClr val="tx1">
                    <a:lumMod val="65000"/>
                    <a:lumOff val="35000"/>
                  </a:schemeClr>
                </a:solidFill>
              </a:rPr>
              <a:t>May have transitioned to adult care</a:t>
            </a:r>
          </a:p>
          <a:p>
            <a:endParaRPr lang="en-CA" sz="2400" dirty="0">
              <a:solidFill>
                <a:schemeClr val="tx1">
                  <a:lumMod val="65000"/>
                  <a:lumOff val="35000"/>
                </a:schemeClr>
              </a:solidFill>
            </a:endParaRPr>
          </a:p>
        </p:txBody>
      </p:sp>
    </p:spTree>
    <p:extLst>
      <p:ext uri="{BB962C8B-B14F-4D97-AF65-F5344CB8AC3E}">
        <p14:creationId xmlns:p14="http://schemas.microsoft.com/office/powerpoint/2010/main" val="22058749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chemeClr val="tx1">
                    <a:lumMod val="65000"/>
                    <a:lumOff val="35000"/>
                  </a:schemeClr>
                </a:solidFill>
              </a:rPr>
              <a:t>Validation Sample by Site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2262032"/>
              </p:ext>
            </p:extLst>
          </p:nvPr>
        </p:nvGraphicFramePr>
        <p:xfrm>
          <a:off x="1583668" y="1858541"/>
          <a:ext cx="5976664" cy="4109085"/>
        </p:xfrm>
        <a:graphic>
          <a:graphicData uri="http://schemas.openxmlformats.org/drawingml/2006/table">
            <a:tbl>
              <a:tblPr firstRow="1" firstCol="1" bandRow="1">
                <a:tableStyleId>{F5AB1C69-6EDB-4FF4-983F-18BD219EF322}</a:tableStyleId>
              </a:tblPr>
              <a:tblGrid>
                <a:gridCol w="2856309">
                  <a:extLst>
                    <a:ext uri="{9D8B030D-6E8A-4147-A177-3AD203B41FA5}">
                      <a16:colId xmlns="" xmlns:a16="http://schemas.microsoft.com/office/drawing/2014/main" val="4051038935"/>
                    </a:ext>
                  </a:extLst>
                </a:gridCol>
                <a:gridCol w="3120355">
                  <a:extLst>
                    <a:ext uri="{9D8B030D-6E8A-4147-A177-3AD203B41FA5}">
                      <a16:colId xmlns="" xmlns:a16="http://schemas.microsoft.com/office/drawing/2014/main" val="209833256"/>
                    </a:ext>
                  </a:extLst>
                </a:gridCol>
              </a:tblGrid>
              <a:tr h="312900">
                <a:tc>
                  <a:txBody>
                    <a:bodyPr/>
                    <a:lstStyle/>
                    <a:p>
                      <a:pPr>
                        <a:lnSpc>
                          <a:spcPct val="107000"/>
                        </a:lnSpc>
                        <a:spcAft>
                          <a:spcPts val="0"/>
                        </a:spcAft>
                      </a:pPr>
                      <a:r>
                        <a:rPr lang="en-CA" sz="2800" b="0" dirty="0">
                          <a:effectLst/>
                        </a:rPr>
                        <a:t>Site</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N</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74639500"/>
                  </a:ext>
                </a:extLst>
              </a:tr>
              <a:tr h="312900">
                <a:tc>
                  <a:txBody>
                    <a:bodyPr/>
                    <a:lstStyle/>
                    <a:p>
                      <a:pPr>
                        <a:lnSpc>
                          <a:spcPct val="107000"/>
                        </a:lnSpc>
                        <a:spcAft>
                          <a:spcPts val="0"/>
                        </a:spcAft>
                      </a:pPr>
                      <a:r>
                        <a:rPr lang="en-CA" sz="2800" b="0">
                          <a:effectLst/>
                        </a:rPr>
                        <a:t>McMaster</a:t>
                      </a:r>
                      <a:endParaRPr lang="en-CA" sz="2800" b="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75</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3777243150"/>
                  </a:ext>
                </a:extLst>
              </a:tr>
              <a:tr h="312900">
                <a:tc>
                  <a:txBody>
                    <a:bodyPr/>
                    <a:lstStyle/>
                    <a:p>
                      <a:pPr>
                        <a:lnSpc>
                          <a:spcPct val="107000"/>
                        </a:lnSpc>
                        <a:spcAft>
                          <a:spcPts val="0"/>
                        </a:spcAft>
                      </a:pPr>
                      <a:r>
                        <a:rPr lang="en-CA" sz="2800" b="0">
                          <a:effectLst/>
                        </a:rPr>
                        <a:t>SickKids</a:t>
                      </a:r>
                      <a:endParaRPr lang="en-CA" sz="2800" b="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66</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1468530337"/>
                  </a:ext>
                </a:extLst>
              </a:tr>
              <a:tr h="312900">
                <a:tc>
                  <a:txBody>
                    <a:bodyPr/>
                    <a:lstStyle/>
                    <a:p>
                      <a:pPr>
                        <a:lnSpc>
                          <a:spcPct val="107000"/>
                        </a:lnSpc>
                        <a:spcAft>
                          <a:spcPts val="0"/>
                        </a:spcAft>
                      </a:pPr>
                      <a:r>
                        <a:rPr lang="en-CA" sz="2800" b="0">
                          <a:effectLst/>
                        </a:rPr>
                        <a:t>CHEO</a:t>
                      </a:r>
                      <a:endParaRPr lang="en-CA" sz="2800" b="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50</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3483796128"/>
                  </a:ext>
                </a:extLst>
              </a:tr>
              <a:tr h="312900">
                <a:tc>
                  <a:txBody>
                    <a:bodyPr/>
                    <a:lstStyle/>
                    <a:p>
                      <a:pPr>
                        <a:lnSpc>
                          <a:spcPct val="107000"/>
                        </a:lnSpc>
                        <a:spcAft>
                          <a:spcPts val="0"/>
                        </a:spcAft>
                      </a:pPr>
                      <a:r>
                        <a:rPr lang="en-CA" sz="2800" b="0">
                          <a:effectLst/>
                        </a:rPr>
                        <a:t>London</a:t>
                      </a:r>
                      <a:endParaRPr lang="en-CA" sz="2800" b="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49</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327453513"/>
                  </a:ext>
                </a:extLst>
              </a:tr>
              <a:tr h="307708">
                <a:tc>
                  <a:txBody>
                    <a:bodyPr/>
                    <a:lstStyle/>
                    <a:p>
                      <a:pPr>
                        <a:lnSpc>
                          <a:spcPct val="107000"/>
                        </a:lnSpc>
                        <a:spcAft>
                          <a:spcPts val="0"/>
                        </a:spcAft>
                      </a:pPr>
                      <a:r>
                        <a:rPr lang="en-CA" sz="2800" b="0" dirty="0">
                          <a:effectLst/>
                        </a:rPr>
                        <a:t>Holland </a:t>
                      </a:r>
                      <a:r>
                        <a:rPr lang="en-CA" sz="2800" b="0" dirty="0" err="1">
                          <a:effectLst/>
                        </a:rPr>
                        <a:t>Bloorview</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16</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502523374"/>
                  </a:ext>
                </a:extLst>
              </a:tr>
              <a:tr h="312900">
                <a:tc>
                  <a:txBody>
                    <a:bodyPr/>
                    <a:lstStyle/>
                    <a:p>
                      <a:pPr>
                        <a:lnSpc>
                          <a:spcPct val="107000"/>
                        </a:lnSpc>
                        <a:spcAft>
                          <a:spcPts val="0"/>
                        </a:spcAft>
                      </a:pPr>
                      <a:r>
                        <a:rPr lang="en-CA" sz="2800" b="0">
                          <a:effectLst/>
                        </a:rPr>
                        <a:t>Kingston</a:t>
                      </a:r>
                      <a:endParaRPr lang="en-CA" sz="2800" b="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24</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3361889802"/>
                  </a:ext>
                </a:extLst>
              </a:tr>
              <a:tr h="312900">
                <a:tc>
                  <a:txBody>
                    <a:bodyPr/>
                    <a:lstStyle/>
                    <a:p>
                      <a:pPr>
                        <a:lnSpc>
                          <a:spcPct val="107000"/>
                        </a:lnSpc>
                        <a:spcAft>
                          <a:spcPts val="0"/>
                        </a:spcAft>
                      </a:pPr>
                      <a:r>
                        <a:rPr lang="en-CA" sz="2800" b="0">
                          <a:effectLst/>
                        </a:rPr>
                        <a:t>NYGH</a:t>
                      </a:r>
                      <a:endParaRPr lang="en-CA" sz="2800" b="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0" dirty="0">
                          <a:effectLst/>
                        </a:rPr>
                        <a:t>33</a:t>
                      </a:r>
                      <a:endParaRPr lang="en-CA"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3966089213"/>
                  </a:ext>
                </a:extLst>
              </a:tr>
              <a:tr h="312900">
                <a:tc>
                  <a:txBody>
                    <a:bodyPr/>
                    <a:lstStyle/>
                    <a:p>
                      <a:pPr>
                        <a:lnSpc>
                          <a:spcPct val="107000"/>
                        </a:lnSpc>
                        <a:spcAft>
                          <a:spcPts val="0"/>
                        </a:spcAft>
                      </a:pPr>
                      <a:r>
                        <a:rPr lang="en-CA" sz="2800" b="1" dirty="0">
                          <a:effectLst/>
                        </a:rPr>
                        <a:t>Total</a:t>
                      </a:r>
                      <a:endParaRPr lang="en-CA" sz="28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tc>
                  <a:txBody>
                    <a:bodyPr/>
                    <a:lstStyle/>
                    <a:p>
                      <a:pPr algn="ctr">
                        <a:lnSpc>
                          <a:spcPct val="107000"/>
                        </a:lnSpc>
                        <a:spcAft>
                          <a:spcPts val="0"/>
                        </a:spcAft>
                      </a:pPr>
                      <a:r>
                        <a:rPr lang="en-CA" sz="2800" b="1" dirty="0">
                          <a:effectLst/>
                        </a:rPr>
                        <a:t>313</a:t>
                      </a:r>
                      <a:endParaRPr lang="en-CA" sz="28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b"/>
                </a:tc>
                <a:extLst>
                  <a:ext uri="{0D108BD9-81ED-4DB2-BD59-A6C34878D82A}">
                    <a16:rowId xmlns="" xmlns:a16="http://schemas.microsoft.com/office/drawing/2014/main" val="2168540149"/>
                  </a:ext>
                </a:extLst>
              </a:tr>
            </a:tbl>
          </a:graphicData>
        </a:graphic>
      </p:graphicFrame>
    </p:spTree>
    <p:extLst>
      <p:ext uri="{BB962C8B-B14F-4D97-AF65-F5344CB8AC3E}">
        <p14:creationId xmlns:p14="http://schemas.microsoft.com/office/powerpoint/2010/main" val="41862243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482" y="152400"/>
            <a:ext cx="8552184" cy="1143000"/>
          </a:xfrm>
        </p:spPr>
        <p:txBody>
          <a:bodyPr>
            <a:noAutofit/>
          </a:bodyPr>
          <a:lstStyle/>
          <a:p>
            <a:pPr algn="ctr"/>
            <a:r>
              <a:rPr lang="en-US" sz="4000" dirty="0">
                <a:solidFill>
                  <a:schemeClr val="tx1">
                    <a:lumMod val="65000"/>
                    <a:lumOff val="35000"/>
                  </a:schemeClr>
                </a:solidFill>
              </a:rPr>
              <a:t>Original Sample: 337 Participants by Health Condition &amp; Gender</a:t>
            </a:r>
            <a:endParaRPr lang="en-CA" sz="4000" dirty="0">
              <a:solidFill>
                <a:schemeClr val="tx1">
                  <a:lumMod val="65000"/>
                  <a:lumOff val="35000"/>
                </a:scheme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24400030"/>
              </p:ext>
            </p:extLst>
          </p:nvPr>
        </p:nvGraphicFramePr>
        <p:xfrm>
          <a:off x="200024" y="1295400"/>
          <a:ext cx="8801101" cy="56864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2899302"/>
      </p:ext>
    </p:extLst>
  </p:cSld>
  <p:clrMapOvr>
    <a:masterClrMapping/>
  </p:clrMapOvr>
  <mc:AlternateContent xmlns:mc="http://schemas.openxmlformats.org/markup-compatibility/2006" xmlns:p14="http://schemas.microsoft.com/office/powerpoint/2010/main">
    <mc:Choice Requires="p14">
      <p:transition spd="slow" p14:dur="2000" advTm="8482"/>
    </mc:Choice>
    <mc:Fallback xmlns="">
      <p:transition spd="slow" advTm="8482"/>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a:stretch>
            <a:fillRect/>
          </a:stretch>
        </p:blipFill>
        <p:spPr>
          <a:xfrm>
            <a:off x="100479" y="180975"/>
            <a:ext cx="8832384" cy="6332538"/>
          </a:xfrm>
          <a:prstGeom prst="rect">
            <a:avLst/>
          </a:prstGeom>
        </p:spPr>
      </p:pic>
    </p:spTree>
    <p:extLst>
      <p:ext uri="{BB962C8B-B14F-4D97-AF65-F5344CB8AC3E}">
        <p14:creationId xmlns:p14="http://schemas.microsoft.com/office/powerpoint/2010/main" val="3268443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1143000"/>
          </a:xfrm>
        </p:spPr>
        <p:txBody>
          <a:bodyPr>
            <a:normAutofit/>
          </a:bodyPr>
          <a:lstStyle/>
          <a:p>
            <a:pPr algn="ctr"/>
            <a:r>
              <a:rPr lang="en-US" dirty="0">
                <a:solidFill>
                  <a:schemeClr val="tx1">
                    <a:lumMod val="65000"/>
                    <a:lumOff val="35000"/>
                  </a:schemeClr>
                </a:solidFill>
              </a:rPr>
              <a:t>Number of Participants by Gender</a:t>
            </a:r>
            <a:endParaRPr lang="en-CA" dirty="0">
              <a:solidFill>
                <a:schemeClr val="tx1">
                  <a:lumMod val="65000"/>
                  <a:lumOff val="35000"/>
                </a:schemeClr>
              </a:solidFill>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920361430"/>
              </p:ext>
            </p:extLst>
          </p:nvPr>
        </p:nvGraphicFramePr>
        <p:xfrm>
          <a:off x="357188" y="1295399"/>
          <a:ext cx="8329612" cy="49768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67569796"/>
      </p:ext>
    </p:extLst>
  </p:cSld>
  <p:clrMapOvr>
    <a:masterClrMapping/>
  </p:clrMapOvr>
  <mc:AlternateContent xmlns:mc="http://schemas.openxmlformats.org/markup-compatibility/2006" xmlns:p14="http://schemas.microsoft.com/office/powerpoint/2010/main">
    <mc:Choice Requires="p14">
      <p:transition spd="slow" p14:dur="2000" advTm="16451"/>
    </mc:Choice>
    <mc:Fallback xmlns="">
      <p:transition spd="slow" advTm="16451"/>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789" y="160337"/>
            <a:ext cx="7886700" cy="1325563"/>
          </a:xfrm>
        </p:spPr>
        <p:txBody>
          <a:bodyPr/>
          <a:lstStyle/>
          <a:p>
            <a:pPr algn="ctr"/>
            <a:r>
              <a:rPr lang="en-CA" dirty="0">
                <a:solidFill>
                  <a:schemeClr val="tx1">
                    <a:lumMod val="65000"/>
                    <a:lumOff val="35000"/>
                  </a:schemeClr>
                </a:solidFill>
              </a:rPr>
              <a:t>Number of Participants by Age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89656618"/>
              </p:ext>
            </p:extLst>
          </p:nvPr>
        </p:nvGraphicFramePr>
        <p:xfrm>
          <a:off x="300039" y="1314450"/>
          <a:ext cx="8458200" cy="50149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3452884"/>
      </p:ext>
    </p:extLst>
  </p:cSld>
  <p:clrMapOvr>
    <a:masterClrMapping/>
  </p:clrMapOvr>
  <mc:AlternateContent xmlns:mc="http://schemas.openxmlformats.org/markup-compatibility/2006" xmlns:p14="http://schemas.microsoft.com/office/powerpoint/2010/main">
    <mc:Choice Requires="p14">
      <p:transition spd="slow" p14:dur="2000" advTm="14523"/>
    </mc:Choice>
    <mc:Fallback xmlns="">
      <p:transition spd="slow" advTm="14523"/>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099" y="723939"/>
            <a:ext cx="3352074" cy="1356360"/>
          </a:xfrm>
        </p:spPr>
        <p:txBody>
          <a:bodyPr/>
          <a:lstStyle/>
          <a:p>
            <a:r>
              <a:rPr lang="en-CA" dirty="0">
                <a:solidFill>
                  <a:schemeClr val="tx1">
                    <a:lumMod val="65000"/>
                    <a:lumOff val="35000"/>
                  </a:schemeClr>
                </a:solidFill>
              </a:rPr>
              <a:t>Response Options	</a:t>
            </a:r>
          </a:p>
        </p:txBody>
      </p:sp>
      <p:sp>
        <p:nvSpPr>
          <p:cNvPr id="3" name="Text Placeholder 2"/>
          <p:cNvSpPr>
            <a:spLocks noGrp="1"/>
          </p:cNvSpPr>
          <p:nvPr>
            <p:ph type="body" idx="1"/>
          </p:nvPr>
        </p:nvSpPr>
        <p:spPr>
          <a:xfrm>
            <a:off x="683568" y="3189288"/>
            <a:ext cx="3566160" cy="777240"/>
          </a:xfrm>
        </p:spPr>
        <p:txBody>
          <a:bodyPr>
            <a:normAutofit/>
          </a:bodyPr>
          <a:lstStyle/>
          <a:p>
            <a:r>
              <a:rPr lang="en-CA" sz="2000" dirty="0"/>
              <a:t>Original Sample	</a:t>
            </a:r>
          </a:p>
        </p:txBody>
      </p:sp>
      <p:pic>
        <p:nvPicPr>
          <p:cNvPr id="7" name="Content Placeholder 6"/>
          <p:cNvPicPr>
            <a:picLocks noGrp="1" noChangeAspect="1"/>
          </p:cNvPicPr>
          <p:nvPr>
            <p:ph sz="half" idx="2"/>
          </p:nvPr>
        </p:nvPicPr>
        <p:blipFill>
          <a:blip r:embed="rId2">
            <a:extLst>
              <a:ext uri="{BEBA8EAE-BF5A-486C-A8C5-ECC9F3942E4B}">
                <a14:imgProps xmlns:a14="http://schemas.microsoft.com/office/drawing/2010/main">
                  <a14:imgLayer r:embed="rId3">
                    <a14:imgEffect>
                      <a14:brightnessContrast bright="30000" contrast="-54000"/>
                    </a14:imgEffect>
                  </a14:imgLayer>
                </a14:imgProps>
              </a:ext>
              <a:ext uri="{28A0092B-C50C-407E-A947-70E740481C1C}">
                <a14:useLocalDpi xmlns:a14="http://schemas.microsoft.com/office/drawing/2010/main" val="0"/>
              </a:ext>
            </a:extLst>
          </a:blip>
          <a:stretch>
            <a:fillRect/>
          </a:stretch>
        </p:blipFill>
        <p:spPr>
          <a:xfrm>
            <a:off x="684203" y="4046245"/>
            <a:ext cx="3565525" cy="2522509"/>
          </a:xfrm>
        </p:spPr>
      </p:pic>
      <p:sp>
        <p:nvSpPr>
          <p:cNvPr id="5" name="Text Placeholder 4"/>
          <p:cNvSpPr>
            <a:spLocks noGrp="1"/>
          </p:cNvSpPr>
          <p:nvPr>
            <p:ph type="body" sz="quarter" idx="3"/>
          </p:nvPr>
        </p:nvSpPr>
        <p:spPr>
          <a:xfrm>
            <a:off x="4733320" y="3245040"/>
            <a:ext cx="3566160" cy="777240"/>
          </a:xfrm>
        </p:spPr>
        <p:txBody>
          <a:bodyPr>
            <a:normAutofit/>
          </a:bodyPr>
          <a:lstStyle/>
          <a:p>
            <a:r>
              <a:rPr lang="en-CA" sz="2000" dirty="0"/>
              <a:t>Validation Sample</a:t>
            </a:r>
          </a:p>
        </p:txBody>
      </p:sp>
      <p:pic>
        <p:nvPicPr>
          <p:cNvPr id="8" name="Content Placeholder 6" descr="C:\Users\Klassen\Dropbox\Thresholds1.bmp"/>
          <p:cNvPicPr>
            <a:picLocks noGrp="1"/>
          </p:cNvPicPr>
          <p:nvPr>
            <p:ph sz="quarter" idx="4"/>
          </p:nvPr>
        </p:nvPicPr>
        <p:blipFill>
          <a:blip r:embed="rId4">
            <a:extLst>
              <a:ext uri="{BEBA8EAE-BF5A-486C-A8C5-ECC9F3942E4B}">
                <a14:imgProps xmlns:a14="http://schemas.microsoft.com/office/drawing/2010/main">
                  <a14:imgLayer r:embed="rId5">
                    <a14:imgEffect>
                      <a14:brightnessContrast bright="30000" contrast="-54000"/>
                    </a14:imgEffect>
                  </a14:imgLayer>
                </a14:imgProps>
              </a:ext>
              <a:ext uri="{28A0092B-C50C-407E-A947-70E740481C1C}">
                <a14:useLocalDpi xmlns:a14="http://schemas.microsoft.com/office/drawing/2010/main" val="0"/>
              </a:ext>
            </a:extLst>
          </a:blip>
          <a:srcRect/>
          <a:stretch>
            <a:fillRect/>
          </a:stretch>
        </p:blipFill>
        <p:spPr bwMode="auto">
          <a:xfrm>
            <a:off x="4733955" y="4071426"/>
            <a:ext cx="3565525" cy="2522509"/>
          </a:xfrm>
          <a:prstGeom prst="rect">
            <a:avLst/>
          </a:prstGeom>
          <a:noFill/>
          <a:ln>
            <a:noFill/>
          </a:ln>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rightnessContrast bright="31000" contrast="-54000"/>
                    </a14:imgEffect>
                  </a14:imgLayer>
                </a14:imgProps>
              </a:ext>
              <a:ext uri="{28A0092B-C50C-407E-A947-70E740481C1C}">
                <a14:useLocalDpi xmlns:a14="http://schemas.microsoft.com/office/drawing/2010/main" val="0"/>
              </a:ext>
            </a:extLst>
          </a:blip>
          <a:stretch>
            <a:fillRect/>
          </a:stretch>
        </p:blipFill>
        <p:spPr>
          <a:xfrm>
            <a:off x="4213422" y="63962"/>
            <a:ext cx="4542657" cy="3213804"/>
          </a:xfrm>
          <a:prstGeom prst="rect">
            <a:avLst/>
          </a:prstGeom>
        </p:spPr>
      </p:pic>
      <p:graphicFrame>
        <p:nvGraphicFramePr>
          <p:cNvPr id="11" name="Table 10"/>
          <p:cNvGraphicFramePr>
            <a:graphicFrameLocks noGrp="1"/>
          </p:cNvGraphicFramePr>
          <p:nvPr>
            <p:extLst/>
          </p:nvPr>
        </p:nvGraphicFramePr>
        <p:xfrm>
          <a:off x="2925968" y="2666188"/>
          <a:ext cx="5842131" cy="493705"/>
        </p:xfrm>
        <a:graphic>
          <a:graphicData uri="http://schemas.openxmlformats.org/drawingml/2006/table">
            <a:tbl>
              <a:tblPr/>
              <a:tblGrid>
                <a:gridCol w="1558409">
                  <a:extLst>
                    <a:ext uri="{9D8B030D-6E8A-4147-A177-3AD203B41FA5}">
                      <a16:colId xmlns="" xmlns:a16="http://schemas.microsoft.com/office/drawing/2014/main" val="20000"/>
                    </a:ext>
                  </a:extLst>
                </a:gridCol>
                <a:gridCol w="1573503">
                  <a:extLst>
                    <a:ext uri="{9D8B030D-6E8A-4147-A177-3AD203B41FA5}">
                      <a16:colId xmlns="" xmlns:a16="http://schemas.microsoft.com/office/drawing/2014/main" val="20001"/>
                    </a:ext>
                  </a:extLst>
                </a:gridCol>
                <a:gridCol w="1464075">
                  <a:extLst>
                    <a:ext uri="{9D8B030D-6E8A-4147-A177-3AD203B41FA5}">
                      <a16:colId xmlns="" xmlns:a16="http://schemas.microsoft.com/office/drawing/2014/main" val="20002"/>
                    </a:ext>
                  </a:extLst>
                </a:gridCol>
                <a:gridCol w="1246144">
                  <a:extLst>
                    <a:ext uri="{9D8B030D-6E8A-4147-A177-3AD203B41FA5}">
                      <a16:colId xmlns="" xmlns:a16="http://schemas.microsoft.com/office/drawing/2014/main" val="20003"/>
                    </a:ext>
                  </a:extLst>
                </a:gridCol>
              </a:tblGrid>
              <a:tr h="493705">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Arial" charset="0"/>
                          <a:cs typeface="Times New Roman" pitchFamily="18" charset="0"/>
                        </a:rPr>
                        <a:t>Never</a:t>
                      </a:r>
                      <a:endParaRPr kumimoji="0" lang="en-GB" altLang="en-US" sz="2000" b="1" i="0" u="none" strike="noStrike" cap="none" normalizeH="0" baseline="0" dirty="0">
                        <a:ln>
                          <a:noFill/>
                        </a:ln>
                        <a:solidFill>
                          <a:schemeClr val="tx1"/>
                        </a:solidFill>
                        <a:effectLst/>
                        <a:latin typeface="Times New Roman" pitchFamily="18" charset="0"/>
                        <a:cs typeface="Times New Roman" pitchFamily="18" charset="0"/>
                      </a:endParaRPr>
                    </a:p>
                  </a:txBody>
                  <a:tcPr marL="48260" marR="4826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FF"/>
                    </a:solid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Arial" charset="0"/>
                          <a:cs typeface="Times New Roman" pitchFamily="18" charset="0"/>
                        </a:rPr>
                        <a:t>Sometimes</a:t>
                      </a:r>
                      <a:endParaRPr kumimoji="0" lang="en-GB" altLang="en-US" sz="2000" b="1" i="0" u="none" strike="noStrike" cap="none" normalizeH="0" baseline="0" dirty="0">
                        <a:ln>
                          <a:noFill/>
                        </a:ln>
                        <a:solidFill>
                          <a:schemeClr val="tx1"/>
                        </a:solidFill>
                        <a:effectLst/>
                        <a:latin typeface="Times New Roman" pitchFamily="18" charset="0"/>
                        <a:cs typeface="Times New Roman" pitchFamily="18" charset="0"/>
                      </a:endParaRPr>
                    </a:p>
                  </a:txBody>
                  <a:tcPr marL="48260" marR="4826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charset="0"/>
                          <a:cs typeface="Times New Roman" pitchFamily="18" charset="0"/>
                        </a:rPr>
                        <a:t>Often</a:t>
                      </a:r>
                      <a:endParaRPr kumimoji="0" lang="en-GB" altLang="en-US" sz="2000" b="1" i="0" u="none" strike="noStrike" cap="none" normalizeH="0" baseline="0" dirty="0">
                        <a:ln>
                          <a:noFill/>
                        </a:ln>
                        <a:solidFill>
                          <a:schemeClr val="tx1"/>
                        </a:solidFill>
                        <a:effectLst/>
                        <a:latin typeface="Times New Roman" pitchFamily="18" charset="0"/>
                        <a:cs typeface="Times New Roman" pitchFamily="18" charset="0"/>
                      </a:endParaRPr>
                    </a:p>
                  </a:txBody>
                  <a:tcPr marL="48260" marR="4826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Arial" charset="0"/>
                          <a:cs typeface="Times New Roman" pitchFamily="18" charset="0"/>
                        </a:rPr>
                        <a:t>Always</a:t>
                      </a:r>
                      <a:endParaRPr kumimoji="0" lang="en-GB" altLang="en-US" sz="2000" b="1" i="0" u="none" strike="noStrike" cap="none" normalizeH="0" baseline="0" dirty="0">
                        <a:ln>
                          <a:noFill/>
                        </a:ln>
                        <a:solidFill>
                          <a:schemeClr val="tx1"/>
                        </a:solidFill>
                        <a:effectLst/>
                        <a:latin typeface="Times New Roman" pitchFamily="18" charset="0"/>
                        <a:cs typeface="Times New Roman" pitchFamily="18" charset="0"/>
                      </a:endParaRPr>
                    </a:p>
                  </a:txBody>
                  <a:tcPr marL="48260" marR="4826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80"/>
                    </a:solidFill>
                  </a:tcPr>
                </a:tc>
                <a:extLst>
                  <a:ext uri="{0D108BD9-81ED-4DB2-BD59-A6C34878D82A}">
                    <a16:rowId xmlns="" xmlns:a16="http://schemas.microsoft.com/office/drawing/2014/main" val="10000"/>
                  </a:ext>
                </a:extLst>
              </a:tr>
            </a:tbl>
          </a:graphicData>
        </a:graphic>
      </p:graphicFrame>
      <p:sp>
        <p:nvSpPr>
          <p:cNvPr id="12" name="Rectangle 11"/>
          <p:cNvSpPr/>
          <p:nvPr/>
        </p:nvSpPr>
        <p:spPr>
          <a:xfrm>
            <a:off x="4666704" y="4357223"/>
            <a:ext cx="936104" cy="504056"/>
          </a:xfrm>
          <a:prstGeom prst="rect">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ight Arrow 13"/>
          <p:cNvSpPr/>
          <p:nvPr/>
        </p:nvSpPr>
        <p:spPr>
          <a:xfrm rot="8310769">
            <a:off x="2323729" y="2386406"/>
            <a:ext cx="2953628" cy="688126"/>
          </a:xfrm>
          <a:prstGeom prst="rightArrow">
            <a:avLst/>
          </a:prstGeom>
          <a:solidFill>
            <a:srgbClr val="B64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3518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12" grpId="0" animBg="1"/>
      <p:bldP spid="1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chemeClr val="tx1">
                    <a:lumMod val="65000"/>
                    <a:lumOff val="35000"/>
                  </a:schemeClr>
                </a:solidFill>
              </a:rPr>
              <a:t>Targeting</a:t>
            </a:r>
          </a:p>
        </p:txBody>
      </p:sp>
      <p:sp>
        <p:nvSpPr>
          <p:cNvPr id="3" name="Text Placeholder 2"/>
          <p:cNvSpPr>
            <a:spLocks noGrp="1"/>
          </p:cNvSpPr>
          <p:nvPr>
            <p:ph type="body" idx="1"/>
          </p:nvPr>
        </p:nvSpPr>
        <p:spPr>
          <a:xfrm>
            <a:off x="399117" y="1690689"/>
            <a:ext cx="3868340" cy="794583"/>
          </a:xfrm>
        </p:spPr>
        <p:txBody>
          <a:bodyPr>
            <a:normAutofit/>
          </a:bodyPr>
          <a:lstStyle/>
          <a:p>
            <a:pPr algn="ctr"/>
            <a:r>
              <a:rPr lang="en-CA" sz="2800" b="0" dirty="0">
                <a:solidFill>
                  <a:schemeClr val="tx1">
                    <a:lumMod val="65000"/>
                    <a:lumOff val="35000"/>
                  </a:schemeClr>
                </a:solidFill>
              </a:rPr>
              <a:t>Original sample</a:t>
            </a:r>
          </a:p>
        </p:txBody>
      </p:sp>
      <p:pic>
        <p:nvPicPr>
          <p:cNvPr id="8" name="Content Placeholder 7"/>
          <p:cNvPicPr>
            <a:picLocks noGrp="1" noChangeAspect="1"/>
          </p:cNvPicPr>
          <p:nvPr>
            <p:ph sz="half" idx="2"/>
          </p:nvPr>
        </p:nvPicPr>
        <p:blipFill>
          <a:blip r:embed="rId3"/>
          <a:stretch>
            <a:fillRect/>
          </a:stretch>
        </p:blipFill>
        <p:spPr>
          <a:xfrm>
            <a:off x="360410" y="2837741"/>
            <a:ext cx="4061324" cy="1882681"/>
          </a:xfrm>
          <a:prstGeom prst="rect">
            <a:avLst/>
          </a:prstGeom>
        </p:spPr>
      </p:pic>
      <p:sp>
        <p:nvSpPr>
          <p:cNvPr id="5" name="Text Placeholder 4"/>
          <p:cNvSpPr>
            <a:spLocks noGrp="1"/>
          </p:cNvSpPr>
          <p:nvPr>
            <p:ph type="body" sz="quarter" idx="3"/>
          </p:nvPr>
        </p:nvSpPr>
        <p:spPr/>
        <p:txBody>
          <a:bodyPr>
            <a:normAutofit/>
          </a:bodyPr>
          <a:lstStyle/>
          <a:p>
            <a:pPr algn="ctr"/>
            <a:r>
              <a:rPr lang="en-CA" sz="2800" b="0" dirty="0">
                <a:solidFill>
                  <a:schemeClr val="tx1">
                    <a:lumMod val="65000"/>
                    <a:lumOff val="35000"/>
                  </a:schemeClr>
                </a:solidFill>
              </a:rPr>
              <a:t>Validation sample</a:t>
            </a:r>
          </a:p>
        </p:txBody>
      </p:sp>
      <p:pic>
        <p:nvPicPr>
          <p:cNvPr id="10" name="Content Placeholder 9"/>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508282" y="2803730"/>
            <a:ext cx="4129126" cy="2088232"/>
          </a:xfrm>
        </p:spPr>
      </p:pic>
      <p:pic>
        <p:nvPicPr>
          <p:cNvPr id="12" name="Picture 1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rot="16200000">
            <a:off x="2152359" y="3567156"/>
            <a:ext cx="361858" cy="26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cxnSp>
        <p:nvCxnSpPr>
          <p:cNvPr id="16" name="Straight Arrow Connector 15"/>
          <p:cNvCxnSpPr/>
          <p:nvPr/>
        </p:nvCxnSpPr>
        <p:spPr>
          <a:xfrm>
            <a:off x="1008481" y="5209010"/>
            <a:ext cx="2649613" cy="13161"/>
          </a:xfrm>
          <a:prstGeom prst="straightConnector1">
            <a:avLst/>
          </a:prstGeom>
          <a:ln w="57150">
            <a:solidFill>
              <a:srgbClr val="B6447B"/>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3659" y="4358651"/>
            <a:ext cx="7418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effectLst/>
                <a:uLnTx/>
                <a:uFillTx/>
                <a:ea typeface="+mn-ea"/>
                <a:cs typeface="+mn-cs"/>
              </a:rPr>
              <a:t>Easier</a:t>
            </a:r>
          </a:p>
        </p:txBody>
      </p:sp>
      <p:sp>
        <p:nvSpPr>
          <p:cNvPr id="13" name="TextBox 12"/>
          <p:cNvSpPr txBox="1"/>
          <p:nvPr/>
        </p:nvSpPr>
        <p:spPr>
          <a:xfrm>
            <a:off x="2969361" y="4372350"/>
            <a:ext cx="8339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effectLst/>
                <a:uLnTx/>
                <a:uFillTx/>
                <a:ea typeface="+mn-ea"/>
                <a:cs typeface="+mn-cs"/>
              </a:rPr>
              <a:t>Harder</a:t>
            </a:r>
          </a:p>
        </p:txBody>
      </p:sp>
      <p:pic>
        <p:nvPicPr>
          <p:cNvPr id="17" name="Picture 1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rot="16200000">
            <a:off x="6516402" y="3591735"/>
            <a:ext cx="361858" cy="26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cxnSp>
        <p:nvCxnSpPr>
          <p:cNvPr id="18" name="Straight Arrow Connector 17"/>
          <p:cNvCxnSpPr/>
          <p:nvPr/>
        </p:nvCxnSpPr>
        <p:spPr>
          <a:xfrm>
            <a:off x="5372525" y="5248905"/>
            <a:ext cx="2649612" cy="0"/>
          </a:xfrm>
          <a:prstGeom prst="straightConnector1">
            <a:avLst/>
          </a:prstGeom>
          <a:ln w="57150">
            <a:solidFill>
              <a:srgbClr val="B6447B"/>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227702" y="4383230"/>
            <a:ext cx="7418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effectLst/>
                <a:uLnTx/>
                <a:uFillTx/>
                <a:ea typeface="+mn-ea"/>
                <a:cs typeface="+mn-cs"/>
              </a:rPr>
              <a:t>Easier</a:t>
            </a:r>
          </a:p>
        </p:txBody>
      </p:sp>
      <p:sp>
        <p:nvSpPr>
          <p:cNvPr id="20" name="TextBox 19"/>
          <p:cNvSpPr txBox="1"/>
          <p:nvPr/>
        </p:nvSpPr>
        <p:spPr>
          <a:xfrm>
            <a:off x="7333404" y="4396929"/>
            <a:ext cx="8339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effectLst/>
                <a:uLnTx/>
                <a:uFillTx/>
                <a:ea typeface="+mn-ea"/>
                <a:cs typeface="+mn-cs"/>
              </a:rPr>
              <a:t>Harder</a:t>
            </a:r>
          </a:p>
        </p:txBody>
      </p:sp>
      <p:sp>
        <p:nvSpPr>
          <p:cNvPr id="6" name="Down Arrow 5"/>
          <p:cNvSpPr/>
          <p:nvPr/>
        </p:nvSpPr>
        <p:spPr>
          <a:xfrm>
            <a:off x="5555086" y="3814529"/>
            <a:ext cx="576710" cy="515311"/>
          </a:xfrm>
          <a:prstGeom prst="downArrow">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3" name="Down Arrow 22"/>
          <p:cNvSpPr/>
          <p:nvPr/>
        </p:nvSpPr>
        <p:spPr>
          <a:xfrm>
            <a:off x="7643318" y="3805815"/>
            <a:ext cx="523538" cy="515311"/>
          </a:xfrm>
          <a:prstGeom prst="downArrow">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Tree>
    <p:custDataLst>
      <p:tags r:id="rId1"/>
    </p:custDataLst>
    <p:extLst>
      <p:ext uri="{BB962C8B-B14F-4D97-AF65-F5344CB8AC3E}">
        <p14:creationId xmlns:p14="http://schemas.microsoft.com/office/powerpoint/2010/main" val="1605103647"/>
      </p:ext>
    </p:extLst>
  </p:cSld>
  <p:clrMapOvr>
    <a:masterClrMapping/>
  </p:clrMapOvr>
  <mc:AlternateContent xmlns:mc="http://schemas.openxmlformats.org/markup-compatibility/2006" xmlns:p14="http://schemas.microsoft.com/office/powerpoint/2010/main">
    <mc:Choice Requires="p14">
      <p:transition spd="slow" p14:dur="2000" advTm="83940"/>
    </mc:Choice>
    <mc:Fallback xmlns="">
      <p:transition spd="slow" advTm="839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9" grpId="0"/>
      <p:bldP spid="20" grpId="0"/>
      <p:bldP spid="6" grpId="0" animBg="1"/>
      <p:bldP spid="2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r>
              <a:rPr lang="en-US" altLang="en-US" sz="5000" dirty="0">
                <a:solidFill>
                  <a:schemeClr val="tx1">
                    <a:lumMod val="65000"/>
                    <a:lumOff val="35000"/>
                  </a:schemeClr>
                </a:solidFill>
              </a:rPr>
              <a:t>Reliability</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71958264"/>
              </p:ext>
            </p:extLst>
          </p:nvPr>
        </p:nvGraphicFramePr>
        <p:xfrm>
          <a:off x="1652170" y="1928250"/>
          <a:ext cx="5868234" cy="2879370"/>
        </p:xfrm>
        <a:graphic>
          <a:graphicData uri="http://schemas.openxmlformats.org/drawingml/2006/table">
            <a:tbl>
              <a:tblPr firstRow="1" bandRow="1">
                <a:tableStyleId>{F5AB1C69-6EDB-4FF4-983F-18BD219EF322}</a:tableStyleId>
              </a:tblPr>
              <a:tblGrid>
                <a:gridCol w="2258985">
                  <a:extLst>
                    <a:ext uri="{9D8B030D-6E8A-4147-A177-3AD203B41FA5}">
                      <a16:colId xmlns="" xmlns:a16="http://schemas.microsoft.com/office/drawing/2014/main" val="20000"/>
                    </a:ext>
                  </a:extLst>
                </a:gridCol>
                <a:gridCol w="1989489">
                  <a:extLst>
                    <a:ext uri="{9D8B030D-6E8A-4147-A177-3AD203B41FA5}">
                      <a16:colId xmlns="" xmlns:a16="http://schemas.microsoft.com/office/drawing/2014/main" val="20001"/>
                    </a:ext>
                  </a:extLst>
                </a:gridCol>
                <a:gridCol w="1619760">
                  <a:extLst>
                    <a:ext uri="{9D8B030D-6E8A-4147-A177-3AD203B41FA5}">
                      <a16:colId xmlns="" xmlns:a16="http://schemas.microsoft.com/office/drawing/2014/main" val="20002"/>
                    </a:ext>
                  </a:extLst>
                </a:gridCol>
              </a:tblGrid>
              <a:tr h="1440952">
                <a:tc>
                  <a:txBody>
                    <a:bodyPr/>
                    <a:lstStyle/>
                    <a:p>
                      <a:pPr marL="0" marR="0" algn="ctr">
                        <a:spcBef>
                          <a:spcPts val="0"/>
                        </a:spcBef>
                        <a:spcAft>
                          <a:spcPts val="0"/>
                        </a:spcAft>
                      </a:pPr>
                      <a:endParaRPr lang="en-US" sz="2800" dirty="0">
                        <a:effectLst/>
                        <a:latin typeface="Times New Roman"/>
                        <a:ea typeface="Times New Roman"/>
                      </a:endParaRPr>
                    </a:p>
                  </a:txBody>
                  <a:tcPr marL="0" marR="0" marT="0" marB="0" anchor="ctr"/>
                </a:tc>
                <a:tc>
                  <a:txBody>
                    <a:bodyPr/>
                    <a:lstStyle/>
                    <a:p>
                      <a:pPr marL="0" marR="0" algn="ctr">
                        <a:spcBef>
                          <a:spcPts val="0"/>
                        </a:spcBef>
                        <a:spcAft>
                          <a:spcPts val="0"/>
                        </a:spcAft>
                      </a:pPr>
                      <a:r>
                        <a:rPr lang="en-US" sz="2800" dirty="0">
                          <a:effectLst/>
                        </a:rPr>
                        <a:t>Person Separation</a:t>
                      </a:r>
                    </a:p>
                    <a:p>
                      <a:pPr marL="0" marR="0" algn="ctr">
                        <a:spcBef>
                          <a:spcPts val="0"/>
                        </a:spcBef>
                        <a:spcAft>
                          <a:spcPts val="0"/>
                        </a:spcAft>
                      </a:pPr>
                      <a:r>
                        <a:rPr lang="en-US" sz="2800" dirty="0">
                          <a:effectLst/>
                        </a:rPr>
                        <a:t>Index </a:t>
                      </a:r>
                      <a:endParaRPr lang="en-US" sz="2800" dirty="0">
                        <a:effectLst/>
                        <a:latin typeface="Times New Roman"/>
                        <a:ea typeface="Times New Roman"/>
                      </a:endParaRPr>
                    </a:p>
                  </a:txBody>
                  <a:tcPr marL="0" marR="0" marT="0" marB="0" anchor="ctr"/>
                </a:tc>
                <a:tc>
                  <a:txBody>
                    <a:bodyPr/>
                    <a:lstStyle/>
                    <a:p>
                      <a:pPr marL="0" marR="0" algn="ctr">
                        <a:spcBef>
                          <a:spcPts val="0"/>
                        </a:spcBef>
                        <a:spcAft>
                          <a:spcPts val="0"/>
                        </a:spcAft>
                      </a:pPr>
                      <a:r>
                        <a:rPr lang="en-US" sz="2800" dirty="0">
                          <a:effectLst/>
                        </a:rPr>
                        <a:t>Cronbach Alpha </a:t>
                      </a:r>
                      <a:endParaRPr lang="en-US" sz="2800" dirty="0">
                        <a:effectLst/>
                        <a:latin typeface="Times New Roman"/>
                        <a:ea typeface="Times New Roman"/>
                      </a:endParaRPr>
                    </a:p>
                  </a:txBody>
                  <a:tcPr marL="68580" marR="68580" marT="9525" marB="0" anchor="ctr"/>
                </a:tc>
                <a:extLst>
                  <a:ext uri="{0D108BD9-81ED-4DB2-BD59-A6C34878D82A}">
                    <a16:rowId xmlns="" xmlns:a16="http://schemas.microsoft.com/office/drawing/2014/main" val="10000"/>
                  </a:ext>
                </a:extLst>
              </a:tr>
              <a:tr h="719209">
                <a:tc>
                  <a:txBody>
                    <a:bodyPr/>
                    <a:lstStyle/>
                    <a:p>
                      <a:r>
                        <a:rPr lang="en-CA" sz="2800" dirty="0"/>
                        <a:t>Original</a:t>
                      </a:r>
                      <a:endParaRPr lang="en-CA" sz="2800" dirty="0">
                        <a:latin typeface="+mn-lt"/>
                      </a:endParaRPr>
                    </a:p>
                  </a:txBody>
                  <a:tcPr marL="68580" marR="68580" marT="9525" marB="0" anchor="ctr"/>
                </a:tc>
                <a:tc>
                  <a:txBody>
                    <a:bodyPr/>
                    <a:lstStyle/>
                    <a:p>
                      <a:pPr marL="0" marR="0" algn="ctr">
                        <a:spcBef>
                          <a:spcPts val="0"/>
                        </a:spcBef>
                        <a:spcAft>
                          <a:spcPts val="0"/>
                        </a:spcAft>
                      </a:pPr>
                      <a:r>
                        <a:rPr lang="en-US" sz="2800" dirty="0">
                          <a:effectLst/>
                        </a:rPr>
                        <a:t>0.847</a:t>
                      </a:r>
                      <a:endParaRPr lang="en-US" sz="2800" dirty="0">
                        <a:effectLst/>
                        <a:latin typeface="+mn-lt"/>
                        <a:ea typeface="Times New Roman"/>
                      </a:endParaRPr>
                    </a:p>
                  </a:txBody>
                  <a:tcPr marL="68580" marR="68580" marT="9525" marB="0" anchor="ctr"/>
                </a:tc>
                <a:tc>
                  <a:txBody>
                    <a:bodyPr/>
                    <a:lstStyle/>
                    <a:p>
                      <a:pPr marL="0" marR="0" algn="ctr">
                        <a:spcBef>
                          <a:spcPts val="0"/>
                        </a:spcBef>
                        <a:spcAft>
                          <a:spcPts val="0"/>
                        </a:spcAft>
                      </a:pPr>
                      <a:r>
                        <a:rPr lang="en-US" sz="2800" dirty="0">
                          <a:effectLst/>
                        </a:rPr>
                        <a:t>0.851</a:t>
                      </a:r>
                      <a:endParaRPr lang="en-US" sz="2800" dirty="0">
                        <a:effectLst/>
                        <a:latin typeface="+mn-lt"/>
                        <a:ea typeface="Times New Roman"/>
                      </a:endParaRPr>
                    </a:p>
                  </a:txBody>
                  <a:tcPr marL="0" marR="0" marT="0" marB="0" anchor="ctr"/>
                </a:tc>
                <a:extLst>
                  <a:ext uri="{0D108BD9-81ED-4DB2-BD59-A6C34878D82A}">
                    <a16:rowId xmlns="" xmlns:a16="http://schemas.microsoft.com/office/drawing/2014/main" val="10001"/>
                  </a:ext>
                </a:extLst>
              </a:tr>
              <a:tr h="719209">
                <a:tc>
                  <a:txBody>
                    <a:bodyPr/>
                    <a:lstStyle/>
                    <a:p>
                      <a:r>
                        <a:rPr lang="en-CA" sz="2800" dirty="0"/>
                        <a:t>Validation</a:t>
                      </a:r>
                      <a:endParaRPr lang="en-CA" sz="2800" dirty="0">
                        <a:latin typeface="+mn-lt"/>
                      </a:endParaRPr>
                    </a:p>
                  </a:txBody>
                  <a:tcPr marL="68580" marR="68580" marT="9525" marB="0" anchor="ctr"/>
                </a:tc>
                <a:tc>
                  <a:txBody>
                    <a:bodyPr/>
                    <a:lstStyle/>
                    <a:p>
                      <a:pPr marL="0" marR="0" algn="ctr">
                        <a:spcBef>
                          <a:spcPts val="0"/>
                        </a:spcBef>
                        <a:spcAft>
                          <a:spcPts val="0"/>
                        </a:spcAft>
                      </a:pPr>
                      <a:r>
                        <a:rPr lang="en-US" sz="2800" dirty="0">
                          <a:effectLst/>
                        </a:rPr>
                        <a:t>0.89</a:t>
                      </a:r>
                      <a:endParaRPr lang="en-US" sz="2800" dirty="0">
                        <a:effectLst/>
                        <a:latin typeface="+mn-lt"/>
                        <a:ea typeface="Times New Roman"/>
                      </a:endParaRPr>
                    </a:p>
                  </a:txBody>
                  <a:tcPr marL="68580" marR="68580" marT="9525" marB="0" anchor="ctr"/>
                </a:tc>
                <a:tc>
                  <a:txBody>
                    <a:bodyPr/>
                    <a:lstStyle/>
                    <a:p>
                      <a:pPr marL="0" marR="0" algn="ctr">
                        <a:spcBef>
                          <a:spcPts val="0"/>
                        </a:spcBef>
                        <a:spcAft>
                          <a:spcPts val="0"/>
                        </a:spcAft>
                      </a:pPr>
                      <a:r>
                        <a:rPr lang="en-US" sz="2800" dirty="0">
                          <a:effectLst/>
                        </a:rPr>
                        <a:t>0.90</a:t>
                      </a:r>
                      <a:endParaRPr lang="en-US" sz="2800" dirty="0">
                        <a:effectLst/>
                        <a:latin typeface="+mn-lt"/>
                        <a:ea typeface="Times New Roman"/>
                      </a:endParaRPr>
                    </a:p>
                  </a:txBody>
                  <a:tcPr marL="0" marR="0" marT="0" marB="0" anchor="ctr"/>
                </a:tc>
                <a:extLst>
                  <a:ext uri="{0D108BD9-81ED-4DB2-BD59-A6C34878D82A}">
                    <a16:rowId xmlns="" xmlns:a16="http://schemas.microsoft.com/office/drawing/2014/main" val="10002"/>
                  </a:ext>
                </a:extLst>
              </a:tr>
            </a:tbl>
          </a:graphicData>
        </a:graphic>
      </p:graphicFrame>
      <p:sp>
        <p:nvSpPr>
          <p:cNvPr id="10" name="TextBox 9"/>
          <p:cNvSpPr txBox="1">
            <a:spLocks noChangeArrowheads="1"/>
          </p:cNvSpPr>
          <p:nvPr/>
        </p:nvSpPr>
        <p:spPr bwMode="auto">
          <a:xfrm>
            <a:off x="1597955" y="5131469"/>
            <a:ext cx="59766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0" algn="ctr" defTabSz="914400" eaLnBrk="1" hangingPunct="1">
              <a:spcBef>
                <a:spcPct val="0"/>
              </a:spcBef>
              <a:buNone/>
              <a:defRPr/>
            </a:pPr>
            <a:r>
              <a:rPr kumimoji="0" lang="en-US" sz="2800" b="0" i="0" u="none" strike="noStrike" kern="1200" cap="none" spc="0" normalizeH="0" baseline="0" noProof="0" dirty="0">
                <a:ln>
                  <a:noFill/>
                </a:ln>
                <a:solidFill>
                  <a:schemeClr val="tx1">
                    <a:lumMod val="65000"/>
                    <a:lumOff val="35000"/>
                  </a:schemeClr>
                </a:solidFill>
                <a:effectLst/>
                <a:uLnTx/>
                <a:uFillTx/>
                <a:ea typeface="+mn-ea"/>
                <a:cs typeface="+mn-cs"/>
              </a:rPr>
              <a:t>Minimum </a:t>
            </a:r>
            <a:r>
              <a:rPr lang="en-US" sz="2800" dirty="0">
                <a:solidFill>
                  <a:schemeClr val="tx1">
                    <a:lumMod val="65000"/>
                    <a:lumOff val="35000"/>
                  </a:schemeClr>
                </a:solidFill>
              </a:rPr>
              <a:t>standard ≥ 0.80</a:t>
            </a:r>
            <a:endParaRPr kumimoji="0" lang="en-CA" altLang="en-US" sz="2800" b="0" i="1" u="none" strike="noStrike" kern="1200" cap="none" spc="0" normalizeH="0" baseline="0" noProof="0" dirty="0">
              <a:ln>
                <a:noFill/>
              </a:ln>
              <a:solidFill>
                <a:schemeClr val="tx1">
                  <a:lumMod val="65000"/>
                  <a:lumOff val="35000"/>
                </a:schemeClr>
              </a:solidFill>
              <a:effectLst/>
              <a:uLnTx/>
              <a:uFillTx/>
              <a:latin typeface="Corbel" panose="020B0503020204020204"/>
              <a:ea typeface="+mn-ea"/>
              <a:cs typeface="+mn-cs"/>
            </a:endParaRPr>
          </a:p>
        </p:txBody>
      </p:sp>
    </p:spTree>
    <p:custDataLst>
      <p:tags r:id="rId1"/>
    </p:custDataLst>
    <p:extLst>
      <p:ext uri="{BB962C8B-B14F-4D97-AF65-F5344CB8AC3E}">
        <p14:creationId xmlns:p14="http://schemas.microsoft.com/office/powerpoint/2010/main" val="270280943"/>
      </p:ext>
    </p:extLst>
  </p:cSld>
  <p:clrMapOvr>
    <a:masterClrMapping/>
  </p:clrMapOvr>
  <mc:AlternateContent xmlns:mc="http://schemas.openxmlformats.org/markup-compatibility/2006" xmlns:p14="http://schemas.microsoft.com/office/powerpoint/2010/main">
    <mc:Choice Requires="p14">
      <p:transition spd="slow" p14:dur="2000" advTm="13827"/>
    </mc:Choice>
    <mc:Fallback xmlns="">
      <p:transition spd="slow" advTm="138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r>
              <a:rPr lang="en-US" altLang="en-US" sz="5000" dirty="0">
                <a:solidFill>
                  <a:schemeClr val="tx1">
                    <a:lumMod val="65000"/>
                    <a:lumOff val="35000"/>
                  </a:schemeClr>
                </a:solidFill>
              </a:rPr>
              <a:t>Fit to the Rasch Model</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12455658"/>
              </p:ext>
            </p:extLst>
          </p:nvPr>
        </p:nvGraphicFramePr>
        <p:xfrm>
          <a:off x="2708376" y="1690689"/>
          <a:ext cx="5703912" cy="2985093"/>
        </p:xfrm>
        <a:graphic>
          <a:graphicData uri="http://schemas.openxmlformats.org/drawingml/2006/table">
            <a:tbl>
              <a:tblPr firstRow="1" bandRow="1">
                <a:tableStyleId>{F5AB1C69-6EDB-4FF4-983F-18BD219EF322}</a:tableStyleId>
              </a:tblPr>
              <a:tblGrid>
                <a:gridCol w="1970112">
                  <a:extLst>
                    <a:ext uri="{9D8B030D-6E8A-4147-A177-3AD203B41FA5}">
                      <a16:colId xmlns="" xmlns:a16="http://schemas.microsoft.com/office/drawing/2014/main" val="20000"/>
                    </a:ext>
                  </a:extLst>
                </a:gridCol>
                <a:gridCol w="2057400">
                  <a:extLst>
                    <a:ext uri="{9D8B030D-6E8A-4147-A177-3AD203B41FA5}">
                      <a16:colId xmlns="" xmlns:a16="http://schemas.microsoft.com/office/drawing/2014/main" val="20001"/>
                    </a:ext>
                  </a:extLst>
                </a:gridCol>
                <a:gridCol w="1676400">
                  <a:extLst>
                    <a:ext uri="{9D8B030D-6E8A-4147-A177-3AD203B41FA5}">
                      <a16:colId xmlns="" xmlns:a16="http://schemas.microsoft.com/office/drawing/2014/main" val="20002"/>
                    </a:ext>
                  </a:extLst>
                </a:gridCol>
              </a:tblGrid>
              <a:tr h="1572283">
                <a:tc>
                  <a:txBody>
                    <a:bodyPr/>
                    <a:lstStyle/>
                    <a:p>
                      <a:pPr marL="0" marR="0">
                        <a:spcBef>
                          <a:spcPts val="0"/>
                        </a:spcBef>
                        <a:spcAft>
                          <a:spcPts val="0"/>
                        </a:spcAft>
                      </a:pPr>
                      <a:r>
                        <a:rPr lang="en-US" sz="2800" dirty="0">
                          <a:effectLst/>
                        </a:rPr>
                        <a:t>Chi-square </a:t>
                      </a:r>
                      <a:endParaRPr lang="en-US" sz="2800" dirty="0">
                        <a:effectLst/>
                        <a:latin typeface="Times New Roman"/>
                        <a:ea typeface="Times New Roman"/>
                      </a:endParaRPr>
                    </a:p>
                  </a:txBody>
                  <a:tcPr marL="68580" marR="68580" marT="9525" marB="0" anchor="ctr"/>
                </a:tc>
                <a:tc>
                  <a:txBody>
                    <a:bodyPr/>
                    <a:lstStyle/>
                    <a:p>
                      <a:pPr marL="0" marR="0" algn="ctr">
                        <a:spcBef>
                          <a:spcPts val="0"/>
                        </a:spcBef>
                        <a:spcAft>
                          <a:spcPts val="0"/>
                        </a:spcAft>
                      </a:pPr>
                      <a:r>
                        <a:rPr lang="en-US" sz="2800" dirty="0">
                          <a:effectLst/>
                        </a:rPr>
                        <a:t>Degrees of</a:t>
                      </a:r>
                    </a:p>
                    <a:p>
                      <a:pPr marL="0" marR="0" algn="ctr">
                        <a:spcBef>
                          <a:spcPts val="0"/>
                        </a:spcBef>
                        <a:spcAft>
                          <a:spcPts val="0"/>
                        </a:spcAft>
                      </a:pPr>
                      <a:r>
                        <a:rPr lang="en-US" sz="2800" dirty="0">
                          <a:effectLst/>
                        </a:rPr>
                        <a:t>freedom</a:t>
                      </a:r>
                      <a:endParaRPr lang="en-US" sz="2800" dirty="0">
                        <a:effectLst/>
                        <a:latin typeface="Times New Roman"/>
                        <a:ea typeface="Times New Roman"/>
                      </a:endParaRPr>
                    </a:p>
                  </a:txBody>
                  <a:tcPr marL="68580" marR="68580" marT="9525" marB="0" anchor="ctr"/>
                </a:tc>
                <a:tc>
                  <a:txBody>
                    <a:bodyPr/>
                    <a:lstStyle/>
                    <a:p>
                      <a:pPr marL="0" marR="0" algn="ctr">
                        <a:spcBef>
                          <a:spcPts val="0"/>
                        </a:spcBef>
                        <a:spcAft>
                          <a:spcPts val="0"/>
                        </a:spcAft>
                      </a:pPr>
                      <a:r>
                        <a:rPr lang="en-US" sz="2800" dirty="0">
                          <a:effectLst/>
                        </a:rPr>
                        <a:t>p-value</a:t>
                      </a:r>
                      <a:endParaRPr lang="en-US" sz="2800" dirty="0">
                        <a:effectLst/>
                        <a:latin typeface="Times New Roman"/>
                        <a:ea typeface="Times New Roman"/>
                      </a:endParaRPr>
                    </a:p>
                  </a:txBody>
                  <a:tcPr marL="68580" marR="68580" marT="9525" marB="0" anchor="ctr"/>
                </a:tc>
                <a:extLst>
                  <a:ext uri="{0D108BD9-81ED-4DB2-BD59-A6C34878D82A}">
                    <a16:rowId xmlns="" xmlns:a16="http://schemas.microsoft.com/office/drawing/2014/main" val="10000"/>
                  </a:ext>
                </a:extLst>
              </a:tr>
              <a:tr h="706405">
                <a:tc>
                  <a:txBody>
                    <a:bodyPr/>
                    <a:lstStyle/>
                    <a:p>
                      <a:pPr marL="0" marR="0">
                        <a:spcBef>
                          <a:spcPts val="0"/>
                        </a:spcBef>
                        <a:spcAft>
                          <a:spcPts val="0"/>
                        </a:spcAft>
                      </a:pPr>
                      <a:r>
                        <a:rPr lang="en-US" sz="2800" dirty="0">
                          <a:effectLst/>
                        </a:rPr>
                        <a:t>0.94</a:t>
                      </a:r>
                      <a:endParaRPr lang="en-US" sz="2800" dirty="0">
                        <a:effectLst/>
                        <a:latin typeface="Times New Roman"/>
                        <a:ea typeface="Times New Roman"/>
                      </a:endParaRPr>
                    </a:p>
                  </a:txBody>
                  <a:tcPr marL="68580" marR="68580" marT="9525" marB="0" anchor="ctr"/>
                </a:tc>
                <a:tc>
                  <a:txBody>
                    <a:bodyPr/>
                    <a:lstStyle/>
                    <a:p>
                      <a:pPr marL="0" marR="0" algn="ctr">
                        <a:spcBef>
                          <a:spcPts val="0"/>
                        </a:spcBef>
                        <a:spcAft>
                          <a:spcPts val="0"/>
                        </a:spcAft>
                      </a:pPr>
                      <a:r>
                        <a:rPr lang="en-US" sz="2800" dirty="0">
                          <a:effectLst/>
                        </a:rPr>
                        <a:t>56</a:t>
                      </a:r>
                      <a:endParaRPr lang="en-US" sz="2800" dirty="0">
                        <a:effectLst/>
                        <a:latin typeface="Times New Roman"/>
                        <a:ea typeface="Times New Roman"/>
                      </a:endParaRPr>
                    </a:p>
                  </a:txBody>
                  <a:tcPr marL="68580" marR="68580" marT="9525" marB="0" anchor="ctr"/>
                </a:tc>
                <a:tc>
                  <a:txBody>
                    <a:bodyPr/>
                    <a:lstStyle/>
                    <a:p>
                      <a:pPr marL="0" marR="0" algn="ctr">
                        <a:spcBef>
                          <a:spcPts val="0"/>
                        </a:spcBef>
                        <a:spcAft>
                          <a:spcPts val="0"/>
                        </a:spcAft>
                      </a:pPr>
                      <a:r>
                        <a:rPr lang="en-US" sz="2800" dirty="0">
                          <a:effectLst/>
                        </a:rPr>
                        <a:t>0.13</a:t>
                      </a:r>
                      <a:endParaRPr lang="en-US" sz="2800" dirty="0">
                        <a:effectLst/>
                        <a:latin typeface="Times New Roman"/>
                        <a:ea typeface="Times New Roman"/>
                      </a:endParaRPr>
                    </a:p>
                  </a:txBody>
                  <a:tcPr marL="68580" marR="68580" marT="9525" marB="0" anchor="ctr"/>
                </a:tc>
                <a:extLst>
                  <a:ext uri="{0D108BD9-81ED-4DB2-BD59-A6C34878D82A}">
                    <a16:rowId xmlns="" xmlns:a16="http://schemas.microsoft.com/office/drawing/2014/main" val="10001"/>
                  </a:ext>
                </a:extLst>
              </a:tr>
              <a:tr h="706405">
                <a:tc>
                  <a:txBody>
                    <a:bodyPr/>
                    <a:lstStyle/>
                    <a:p>
                      <a:pPr marL="0" marR="0">
                        <a:spcBef>
                          <a:spcPts val="0"/>
                        </a:spcBef>
                        <a:spcAft>
                          <a:spcPts val="0"/>
                        </a:spcAft>
                      </a:pPr>
                      <a:r>
                        <a:rPr lang="en-US" sz="2800" dirty="0">
                          <a:effectLst/>
                        </a:rPr>
                        <a:t>0.86</a:t>
                      </a:r>
                      <a:endParaRPr lang="en-US" sz="2800" dirty="0">
                        <a:effectLst/>
                        <a:latin typeface="+mn-lt"/>
                        <a:ea typeface="Times New Roman"/>
                      </a:endParaRPr>
                    </a:p>
                  </a:txBody>
                  <a:tcPr marL="68580" marR="68580" marT="9525" marB="0" anchor="ctr"/>
                </a:tc>
                <a:tc>
                  <a:txBody>
                    <a:bodyPr/>
                    <a:lstStyle/>
                    <a:p>
                      <a:pPr marL="0" marR="0" algn="ctr">
                        <a:spcBef>
                          <a:spcPts val="0"/>
                        </a:spcBef>
                        <a:spcAft>
                          <a:spcPts val="0"/>
                        </a:spcAft>
                      </a:pPr>
                      <a:r>
                        <a:rPr lang="en-US" sz="2800" dirty="0">
                          <a:effectLst/>
                        </a:rPr>
                        <a:t>56</a:t>
                      </a:r>
                      <a:endParaRPr lang="en-US" sz="2800" dirty="0">
                        <a:effectLst/>
                        <a:latin typeface="+mn-lt"/>
                        <a:ea typeface="Times New Roman"/>
                      </a:endParaRPr>
                    </a:p>
                  </a:txBody>
                  <a:tcPr marL="68580" marR="68580" marT="9525" marB="0" anchor="ctr"/>
                </a:tc>
                <a:tc>
                  <a:txBody>
                    <a:bodyPr/>
                    <a:lstStyle/>
                    <a:p>
                      <a:pPr marL="0" marR="0" algn="ctr">
                        <a:spcBef>
                          <a:spcPts val="0"/>
                        </a:spcBef>
                        <a:spcAft>
                          <a:spcPts val="0"/>
                        </a:spcAft>
                      </a:pPr>
                      <a:r>
                        <a:rPr lang="en-US" sz="2800" dirty="0">
                          <a:effectLst/>
                        </a:rPr>
                        <a:t>0.01</a:t>
                      </a:r>
                      <a:endParaRPr lang="en-US" sz="2800" dirty="0">
                        <a:effectLst/>
                        <a:latin typeface="+mn-lt"/>
                        <a:ea typeface="Times New Roman"/>
                      </a:endParaRPr>
                    </a:p>
                  </a:txBody>
                  <a:tcPr marL="68580" marR="68580" marT="9525" marB="0" anchor="ctr"/>
                </a:tc>
                <a:extLst>
                  <a:ext uri="{0D108BD9-81ED-4DB2-BD59-A6C34878D82A}">
                    <a16:rowId xmlns="" xmlns:a16="http://schemas.microsoft.com/office/drawing/2014/main" val="10002"/>
                  </a:ext>
                </a:extLst>
              </a:tr>
            </a:tbl>
          </a:graphicData>
        </a:graphic>
      </p:graphicFrame>
      <p:sp>
        <p:nvSpPr>
          <p:cNvPr id="3" name="TextBox 2"/>
          <p:cNvSpPr txBox="1"/>
          <p:nvPr/>
        </p:nvSpPr>
        <p:spPr>
          <a:xfrm>
            <a:off x="738264" y="5029259"/>
            <a:ext cx="767402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schemeClr val="tx1">
                    <a:lumMod val="65000"/>
                    <a:lumOff val="35000"/>
                  </a:schemeClr>
                </a:solidFill>
                <a:effectLst/>
                <a:uLnTx/>
                <a:uFillTx/>
                <a:ea typeface="+mn-ea"/>
                <a:cs typeface="+mn-cs"/>
              </a:rPr>
              <a:t>Observed data (patients’ responses) compared with expectations of Rasch model</a:t>
            </a:r>
          </a:p>
        </p:txBody>
      </p:sp>
      <p:graphicFrame>
        <p:nvGraphicFramePr>
          <p:cNvPr id="2" name="Table 1"/>
          <p:cNvGraphicFramePr>
            <a:graphicFrameLocks noGrp="1"/>
          </p:cNvGraphicFramePr>
          <p:nvPr>
            <p:extLst>
              <p:ext uri="{D42A27DB-BD31-4B8C-83A1-F6EECF244321}">
                <p14:modId xmlns:p14="http://schemas.microsoft.com/office/powerpoint/2010/main" val="876940246"/>
              </p:ext>
            </p:extLst>
          </p:nvPr>
        </p:nvGraphicFramePr>
        <p:xfrm>
          <a:off x="738264" y="1690689"/>
          <a:ext cx="1970112" cy="2985093"/>
        </p:xfrm>
        <a:graphic>
          <a:graphicData uri="http://schemas.openxmlformats.org/drawingml/2006/table">
            <a:tbl>
              <a:tblPr firstRow="1" bandRow="1">
                <a:tableStyleId>{F5AB1C69-6EDB-4FF4-983F-18BD219EF322}</a:tableStyleId>
              </a:tblPr>
              <a:tblGrid>
                <a:gridCol w="1970112">
                  <a:extLst>
                    <a:ext uri="{9D8B030D-6E8A-4147-A177-3AD203B41FA5}">
                      <a16:colId xmlns="" xmlns:a16="http://schemas.microsoft.com/office/drawing/2014/main" val="20000"/>
                    </a:ext>
                  </a:extLst>
                </a:gridCol>
              </a:tblGrid>
              <a:tr h="1572283">
                <a:tc>
                  <a:txBody>
                    <a:bodyPr/>
                    <a:lstStyle/>
                    <a:p>
                      <a:pPr marL="0" marR="0">
                        <a:spcBef>
                          <a:spcPts val="0"/>
                        </a:spcBef>
                        <a:spcAft>
                          <a:spcPts val="0"/>
                        </a:spcAft>
                      </a:pPr>
                      <a:r>
                        <a:rPr lang="en-US" sz="2800" dirty="0">
                          <a:effectLst/>
                        </a:rPr>
                        <a:t>Study</a:t>
                      </a:r>
                      <a:endParaRPr lang="en-US" sz="2800" dirty="0">
                        <a:effectLst/>
                        <a:latin typeface="+mn-lt"/>
                        <a:ea typeface="Times New Roman"/>
                      </a:endParaRPr>
                    </a:p>
                  </a:txBody>
                  <a:tcPr marL="68580" marR="68580" marT="9525" marB="0" anchor="ctr"/>
                </a:tc>
                <a:extLst>
                  <a:ext uri="{0D108BD9-81ED-4DB2-BD59-A6C34878D82A}">
                    <a16:rowId xmlns="" xmlns:a16="http://schemas.microsoft.com/office/drawing/2014/main" val="10000"/>
                  </a:ext>
                </a:extLst>
              </a:tr>
              <a:tr h="706405">
                <a:tc>
                  <a:txBody>
                    <a:bodyPr/>
                    <a:lstStyle/>
                    <a:p>
                      <a:pPr marL="0" marR="0">
                        <a:spcBef>
                          <a:spcPts val="0"/>
                        </a:spcBef>
                        <a:spcAft>
                          <a:spcPts val="0"/>
                        </a:spcAft>
                      </a:pPr>
                      <a:r>
                        <a:rPr lang="en-US" sz="2800" dirty="0">
                          <a:effectLst/>
                        </a:rPr>
                        <a:t>Original</a:t>
                      </a:r>
                      <a:endParaRPr lang="en-US" sz="2800" dirty="0">
                        <a:effectLst/>
                        <a:latin typeface="Times New Roman"/>
                        <a:ea typeface="Times New Roman"/>
                      </a:endParaRPr>
                    </a:p>
                  </a:txBody>
                  <a:tcPr marL="68580" marR="68580" marT="9525" marB="0" anchor="ctr"/>
                </a:tc>
                <a:extLst>
                  <a:ext uri="{0D108BD9-81ED-4DB2-BD59-A6C34878D82A}">
                    <a16:rowId xmlns="" xmlns:a16="http://schemas.microsoft.com/office/drawing/2014/main" val="10001"/>
                  </a:ext>
                </a:extLst>
              </a:tr>
              <a:tr h="706405">
                <a:tc>
                  <a:txBody>
                    <a:bodyPr/>
                    <a:lstStyle/>
                    <a:p>
                      <a:pPr marL="0" marR="0">
                        <a:spcBef>
                          <a:spcPts val="0"/>
                        </a:spcBef>
                        <a:spcAft>
                          <a:spcPts val="0"/>
                        </a:spcAft>
                      </a:pPr>
                      <a:r>
                        <a:rPr lang="en-US" sz="2800" dirty="0">
                          <a:effectLst/>
                        </a:rPr>
                        <a:t>Validation</a:t>
                      </a:r>
                      <a:endParaRPr lang="en-US" sz="2800" dirty="0">
                        <a:effectLst/>
                        <a:latin typeface="+mn-lt"/>
                        <a:ea typeface="Times New Roman"/>
                      </a:endParaRPr>
                    </a:p>
                  </a:txBody>
                  <a:tcPr marL="68580" marR="68580" marT="9525" marB="0" anchor="ctr"/>
                </a:tc>
                <a:extLst>
                  <a:ext uri="{0D108BD9-81ED-4DB2-BD59-A6C34878D82A}">
                    <a16:rowId xmlns="" xmlns:a16="http://schemas.microsoft.com/office/drawing/2014/main" val="10002"/>
                  </a:ext>
                </a:extLst>
              </a:tr>
            </a:tbl>
          </a:graphicData>
        </a:graphic>
      </p:graphicFrame>
      <p:sp>
        <p:nvSpPr>
          <p:cNvPr id="6" name="Oval 5"/>
          <p:cNvSpPr/>
          <p:nvPr/>
        </p:nvSpPr>
        <p:spPr>
          <a:xfrm>
            <a:off x="6931120" y="3235622"/>
            <a:ext cx="1213952" cy="1440160"/>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19873702"/>
      </p:ext>
    </p:extLst>
  </p:cSld>
  <p:clrMapOvr>
    <a:masterClrMapping/>
  </p:clrMapOvr>
  <mc:AlternateContent xmlns:mc="http://schemas.openxmlformats.org/markup-compatibility/2006" xmlns:p14="http://schemas.microsoft.com/office/powerpoint/2010/main">
    <mc:Choice Requires="p14">
      <p:transition spd="slow" p14:dur="2000" advTm="16460"/>
    </mc:Choice>
    <mc:Fallback xmlns="">
      <p:transition spd="slow" advTm="164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dirty="0">
                <a:solidFill>
                  <a:schemeClr val="tx1">
                    <a:lumMod val="65000"/>
                    <a:lumOff val="35000"/>
                  </a:schemeClr>
                </a:solidFill>
              </a:rPr>
              <a:t>Construct Validity</a:t>
            </a:r>
            <a:endParaRPr lang="en-CA" sz="5000" dirty="0">
              <a:solidFill>
                <a:schemeClr val="tx1">
                  <a:lumMod val="65000"/>
                  <a:lumOff val="35000"/>
                </a:schemeClr>
              </a:solidFill>
            </a:endParaRPr>
          </a:p>
        </p:txBody>
      </p:sp>
      <p:sp>
        <p:nvSpPr>
          <p:cNvPr id="3" name="Content Placeholder 2"/>
          <p:cNvSpPr>
            <a:spLocks noGrp="1"/>
          </p:cNvSpPr>
          <p:nvPr>
            <p:ph idx="1"/>
          </p:nvPr>
        </p:nvSpPr>
        <p:spPr>
          <a:xfrm>
            <a:off x="721518" y="1476377"/>
            <a:ext cx="7700963" cy="4470672"/>
          </a:xfrm>
        </p:spPr>
        <p:txBody>
          <a:bodyPr>
            <a:normAutofit/>
          </a:bodyPr>
          <a:lstStyle/>
          <a:p>
            <a:pPr marL="0" indent="0" algn="ctr">
              <a:buNone/>
            </a:pPr>
            <a:endParaRPr lang="en-US" sz="3800" dirty="0">
              <a:solidFill>
                <a:schemeClr val="tx1">
                  <a:lumMod val="65000"/>
                  <a:lumOff val="35000"/>
                </a:schemeClr>
              </a:solidFill>
            </a:endParaRPr>
          </a:p>
          <a:p>
            <a:pPr marL="0" indent="0" algn="ctr">
              <a:buNone/>
            </a:pPr>
            <a:r>
              <a:rPr lang="en-US" sz="3800" dirty="0">
                <a:solidFill>
                  <a:schemeClr val="tx1">
                    <a:lumMod val="65000"/>
                    <a:lumOff val="35000"/>
                  </a:schemeClr>
                </a:solidFill>
              </a:rPr>
              <a:t>Hypothesis 1:</a:t>
            </a:r>
          </a:p>
          <a:p>
            <a:pPr marL="0" indent="0" algn="ctr">
              <a:buNone/>
            </a:pPr>
            <a:r>
              <a:rPr lang="en-US" sz="3800" dirty="0">
                <a:solidFill>
                  <a:schemeClr val="tx1">
                    <a:lumMod val="65000"/>
                    <a:lumOff val="35000"/>
                  </a:schemeClr>
                </a:solidFill>
              </a:rPr>
              <a:t> </a:t>
            </a:r>
          </a:p>
          <a:p>
            <a:pPr marL="0" indent="0" algn="ctr">
              <a:buNone/>
            </a:pPr>
            <a:r>
              <a:rPr lang="en-US" sz="3800" i="1" dirty="0">
                <a:solidFill>
                  <a:schemeClr val="tx1">
                    <a:lumMod val="65000"/>
                    <a:lumOff val="35000"/>
                  </a:schemeClr>
                </a:solidFill>
              </a:rPr>
              <a:t>Older participants will report higher Transition-Q scores than younger participants.</a:t>
            </a:r>
            <a:endParaRPr lang="en-CA" sz="3800" i="1" dirty="0">
              <a:solidFill>
                <a:schemeClr val="tx1">
                  <a:lumMod val="65000"/>
                  <a:lumOff val="35000"/>
                </a:schemeClr>
              </a:solidFill>
            </a:endParaRPr>
          </a:p>
        </p:txBody>
      </p:sp>
    </p:spTree>
    <p:extLst>
      <p:ext uri="{BB962C8B-B14F-4D97-AF65-F5344CB8AC3E}">
        <p14:creationId xmlns:p14="http://schemas.microsoft.com/office/powerpoint/2010/main" val="1481197882"/>
      </p:ext>
    </p:extLst>
  </p:cSld>
  <p:clrMapOvr>
    <a:masterClrMapping/>
  </p:clrMapOvr>
  <mc:AlternateContent xmlns:mc="http://schemas.openxmlformats.org/markup-compatibility/2006" xmlns:p14="http://schemas.microsoft.com/office/powerpoint/2010/main">
    <mc:Choice Requires="p14">
      <p:transition spd="slow" p14:dur="2000" advTm="12347"/>
    </mc:Choice>
    <mc:Fallback xmlns="">
      <p:transition spd="slow" advTm="12347"/>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1" y="414338"/>
            <a:ext cx="8247261" cy="928687"/>
          </a:xfrm>
        </p:spPr>
        <p:txBody>
          <a:bodyPr/>
          <a:lstStyle/>
          <a:p>
            <a:r>
              <a:rPr lang="en-CA" dirty="0">
                <a:solidFill>
                  <a:schemeClr val="tx1">
                    <a:lumMod val="65000"/>
                    <a:lumOff val="35000"/>
                  </a:schemeClr>
                </a:solidFill>
              </a:rPr>
              <a:t>Mean Score by Age (p-values &lt;0.01)</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545295636"/>
              </p:ext>
            </p:extLst>
          </p:nvPr>
        </p:nvGraphicFramePr>
        <p:xfrm>
          <a:off x="539551" y="1428749"/>
          <a:ext cx="8104387" cy="50291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7734437"/>
      </p:ext>
    </p:extLst>
  </p:cSld>
  <p:clrMapOvr>
    <a:masterClrMapping/>
  </p:clrMapOvr>
  <mc:AlternateContent xmlns:mc="http://schemas.openxmlformats.org/markup-compatibility/2006" xmlns:p14="http://schemas.microsoft.com/office/powerpoint/2010/main">
    <mc:Choice Requires="p14">
      <p:transition spd="slow" p14:dur="2000" advTm="34656"/>
    </mc:Choice>
    <mc:Fallback xmlns="">
      <p:transition spd="slow" advTm="34656"/>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dirty="0">
                <a:solidFill>
                  <a:schemeClr val="tx1">
                    <a:lumMod val="65000"/>
                    <a:lumOff val="35000"/>
                  </a:schemeClr>
                </a:solidFill>
              </a:rPr>
              <a:t>Construct Validity</a:t>
            </a:r>
            <a:endParaRPr lang="en-CA" sz="5000" dirty="0">
              <a:solidFill>
                <a:schemeClr val="tx1">
                  <a:lumMod val="65000"/>
                  <a:lumOff val="35000"/>
                </a:schemeClr>
              </a:solidFill>
            </a:endParaRPr>
          </a:p>
        </p:txBody>
      </p:sp>
      <p:sp>
        <p:nvSpPr>
          <p:cNvPr id="3" name="Content Placeholder 2"/>
          <p:cNvSpPr>
            <a:spLocks noGrp="1"/>
          </p:cNvSpPr>
          <p:nvPr>
            <p:ph idx="1"/>
          </p:nvPr>
        </p:nvSpPr>
        <p:spPr>
          <a:xfrm>
            <a:off x="228600" y="1690688"/>
            <a:ext cx="8686800" cy="4405311"/>
          </a:xfrm>
        </p:spPr>
        <p:txBody>
          <a:bodyPr>
            <a:normAutofit/>
          </a:bodyPr>
          <a:lstStyle/>
          <a:p>
            <a:pPr marL="0" indent="0" algn="ctr">
              <a:buNone/>
            </a:pPr>
            <a:r>
              <a:rPr lang="en-US" sz="3600" dirty="0">
                <a:solidFill>
                  <a:schemeClr val="tx1">
                    <a:lumMod val="65000"/>
                    <a:lumOff val="35000"/>
                  </a:schemeClr>
                </a:solidFill>
              </a:rPr>
              <a:t>Hypothesis 2: </a:t>
            </a:r>
          </a:p>
          <a:p>
            <a:pPr marL="0" indent="0" algn="ctr">
              <a:buNone/>
            </a:pPr>
            <a:endParaRPr lang="en-US" sz="3600" dirty="0">
              <a:solidFill>
                <a:schemeClr val="tx1">
                  <a:lumMod val="65000"/>
                  <a:lumOff val="35000"/>
                </a:schemeClr>
              </a:solidFill>
            </a:endParaRPr>
          </a:p>
          <a:p>
            <a:pPr marL="0" indent="0" algn="ctr">
              <a:buNone/>
            </a:pPr>
            <a:r>
              <a:rPr lang="en-US" sz="3200" i="1" dirty="0">
                <a:solidFill>
                  <a:schemeClr val="tx1">
                    <a:lumMod val="65000"/>
                    <a:lumOff val="35000"/>
                  </a:schemeClr>
                </a:solidFill>
              </a:rPr>
              <a:t>Transition-Q scores will be incrementally higher by strength of agreement with:</a:t>
            </a:r>
            <a:endParaRPr lang="en-US" sz="3600" dirty="0">
              <a:solidFill>
                <a:schemeClr val="tx1">
                  <a:lumMod val="65000"/>
                  <a:lumOff val="3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506832"/>
            <a:ext cx="8352928" cy="1321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8459021"/>
      </p:ext>
    </p:extLst>
  </p:cSld>
  <p:clrMapOvr>
    <a:masterClrMapping/>
  </p:clrMapOvr>
  <mc:AlternateContent xmlns:mc="http://schemas.openxmlformats.org/markup-compatibility/2006" xmlns:p14="http://schemas.microsoft.com/office/powerpoint/2010/main">
    <mc:Choice Requires="p14">
      <p:transition spd="slow" p14:dur="2000" advTm="17068"/>
    </mc:Choice>
    <mc:Fallback xmlns="">
      <p:transition spd="slow" advTm="17068"/>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57175"/>
            <a:ext cx="8677276" cy="1143000"/>
          </a:xfrm>
        </p:spPr>
        <p:txBody>
          <a:bodyPr>
            <a:noAutofit/>
          </a:bodyPr>
          <a:lstStyle/>
          <a:p>
            <a:pPr algn="ctr"/>
            <a:r>
              <a:rPr lang="en-US" sz="4000" dirty="0">
                <a:solidFill>
                  <a:schemeClr val="tx1">
                    <a:lumMod val="65000"/>
                    <a:lumOff val="35000"/>
                  </a:schemeClr>
                </a:solidFill>
              </a:rPr>
              <a:t>Question: I am ready to transfer to adult healthcare </a:t>
            </a:r>
            <a:r>
              <a:rPr lang="en-CA" dirty="0">
                <a:solidFill>
                  <a:schemeClr val="tx1">
                    <a:lumMod val="65000"/>
                    <a:lumOff val="35000"/>
                  </a:schemeClr>
                </a:solidFill>
              </a:rPr>
              <a:t>(p-values &lt;0.01)</a:t>
            </a:r>
            <a:endParaRPr lang="en-CA" sz="4000" dirty="0">
              <a:solidFill>
                <a:schemeClr val="tx1">
                  <a:lumMod val="65000"/>
                  <a:lumOff val="35000"/>
                </a:schemeClr>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029296144"/>
              </p:ext>
            </p:extLst>
          </p:nvPr>
        </p:nvGraphicFramePr>
        <p:xfrm>
          <a:off x="152400" y="1400175"/>
          <a:ext cx="8820149" cy="5143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00206527"/>
      </p:ext>
    </p:extLst>
  </p:cSld>
  <p:clrMapOvr>
    <a:masterClrMapping/>
  </p:clrMapOvr>
  <mc:AlternateContent xmlns:mc="http://schemas.openxmlformats.org/markup-compatibility/2006" xmlns:p14="http://schemas.microsoft.com/office/powerpoint/2010/main">
    <mc:Choice Requires="p14">
      <p:transition spd="slow" p14:dur="2000" advTm="25429"/>
    </mc:Choice>
    <mc:Fallback xmlns="">
      <p:transition spd="slow" advTm="25429"/>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57213"/>
            <a:ext cx="7886700" cy="1133476"/>
          </a:xfrm>
        </p:spPr>
        <p:txBody>
          <a:bodyPr>
            <a:normAutofit/>
          </a:bodyPr>
          <a:lstStyle/>
          <a:p>
            <a:pPr algn="ctr"/>
            <a:r>
              <a:rPr lang="en-US" sz="5000" dirty="0">
                <a:solidFill>
                  <a:schemeClr val="tx1">
                    <a:lumMod val="65000"/>
                    <a:lumOff val="35000"/>
                  </a:schemeClr>
                </a:solidFill>
              </a:rPr>
              <a:t>Clinical Application</a:t>
            </a:r>
            <a:endParaRPr lang="en-CA" sz="5000" dirty="0">
              <a:solidFill>
                <a:schemeClr val="tx1">
                  <a:lumMod val="65000"/>
                  <a:lumOff val="35000"/>
                </a:schemeClr>
              </a:solidFill>
            </a:endParaRPr>
          </a:p>
        </p:txBody>
      </p:sp>
      <p:sp>
        <p:nvSpPr>
          <p:cNvPr id="35" name="Content Placeholder 2"/>
          <p:cNvSpPr>
            <a:spLocks noGrp="1"/>
          </p:cNvSpPr>
          <p:nvPr>
            <p:ph idx="1"/>
          </p:nvPr>
        </p:nvSpPr>
        <p:spPr>
          <a:xfrm>
            <a:off x="285750" y="1300163"/>
            <a:ext cx="8572500" cy="4886326"/>
          </a:xfrm>
        </p:spPr>
        <p:txBody>
          <a:bodyPr/>
          <a:lstStyle/>
          <a:p>
            <a:pPr marL="0" indent="0" algn="ctr">
              <a:buNone/>
            </a:pPr>
            <a:endParaRPr lang="en-US" dirty="0">
              <a:solidFill>
                <a:schemeClr val="tx1">
                  <a:lumMod val="65000"/>
                  <a:lumOff val="35000"/>
                </a:schemeClr>
              </a:solidFill>
            </a:endParaRPr>
          </a:p>
          <a:p>
            <a:pPr marL="0" indent="0" algn="ctr">
              <a:buNone/>
            </a:pPr>
            <a:endParaRPr lang="en-US" dirty="0">
              <a:solidFill>
                <a:schemeClr val="tx1">
                  <a:lumMod val="65000"/>
                  <a:lumOff val="35000"/>
                </a:schemeClr>
              </a:solidFill>
            </a:endParaRPr>
          </a:p>
          <a:p>
            <a:pPr marL="0" indent="0" algn="ctr">
              <a:buNone/>
            </a:pPr>
            <a:endParaRPr lang="en-US" i="1" dirty="0">
              <a:solidFill>
                <a:schemeClr val="tx1">
                  <a:lumMod val="65000"/>
                  <a:lumOff val="35000"/>
                </a:schemeClr>
              </a:solidFill>
            </a:endParaRPr>
          </a:p>
          <a:p>
            <a:pPr marL="0" indent="0" algn="ctr">
              <a:buNone/>
            </a:pPr>
            <a:r>
              <a:rPr lang="en-US" sz="4400" i="1" dirty="0">
                <a:solidFill>
                  <a:schemeClr val="tx1">
                    <a:lumMod val="65000"/>
                    <a:lumOff val="35000"/>
                  </a:schemeClr>
                </a:solidFill>
              </a:rPr>
              <a:t>How can Transition-Q be used in clinical practice?</a:t>
            </a:r>
          </a:p>
        </p:txBody>
      </p:sp>
    </p:spTree>
    <p:extLst>
      <p:ext uri="{BB962C8B-B14F-4D97-AF65-F5344CB8AC3E}">
        <p14:creationId xmlns:p14="http://schemas.microsoft.com/office/powerpoint/2010/main" val="2328573747"/>
      </p:ext>
    </p:extLst>
  </p:cSld>
  <p:clrMapOvr>
    <a:masterClrMapping/>
  </p:clrMapOvr>
  <mc:AlternateContent xmlns:mc="http://schemas.openxmlformats.org/markup-compatibility/2006" xmlns:p14="http://schemas.microsoft.com/office/powerpoint/2010/main">
    <mc:Choice Requires="p14">
      <p:transition spd="slow" p14:dur="2000" advTm="3641"/>
    </mc:Choice>
    <mc:Fallback xmlns="">
      <p:transition spd="slow" advTm="3641"/>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588" y="87648"/>
            <a:ext cx="901541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lumMod val="65000"/>
                    <a:lumOff val="35000"/>
                  </a:schemeClr>
                </a:solidFill>
                <a:effectLst/>
                <a:uLnTx/>
                <a:uFillTx/>
                <a:ea typeface="+mn-ea"/>
                <a:cs typeface="+mn-cs"/>
              </a:rPr>
              <a:t>17 year old male with ABI (no concussion); scored 45/100</a:t>
            </a:r>
          </a:p>
        </p:txBody>
      </p:sp>
      <p:pic>
        <p:nvPicPr>
          <p:cNvPr id="43" name="Picture 2"/>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49321" y="1502650"/>
            <a:ext cx="333148"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4" name="Straight Arrow Connector 43"/>
          <p:cNvCxnSpPr/>
          <p:nvPr/>
        </p:nvCxnSpPr>
        <p:spPr>
          <a:xfrm>
            <a:off x="1995257" y="1142610"/>
            <a:ext cx="20638" cy="540060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565246" y="803575"/>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schemeClr val="tx1">
                    <a:lumMod val="65000"/>
                    <a:lumOff val="35000"/>
                  </a:schemeClr>
                </a:solidFill>
                <a:effectLst/>
                <a:uLnTx/>
                <a:uFillTx/>
                <a:ea typeface="+mn-ea"/>
                <a:cs typeface="+mn-cs"/>
              </a:rPr>
              <a:t>Easy</a:t>
            </a:r>
          </a:p>
        </p:txBody>
      </p:sp>
      <p:sp>
        <p:nvSpPr>
          <p:cNvPr id="46" name="TextBox 45"/>
          <p:cNvSpPr txBox="1"/>
          <p:nvPr/>
        </p:nvSpPr>
        <p:spPr>
          <a:xfrm>
            <a:off x="1565246" y="6442375"/>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schemeClr val="tx1">
                    <a:lumMod val="65000"/>
                    <a:lumOff val="35000"/>
                  </a:schemeClr>
                </a:solidFill>
                <a:effectLst/>
                <a:uLnTx/>
                <a:uFillTx/>
                <a:ea typeface="+mn-ea"/>
                <a:cs typeface="+mn-cs"/>
              </a:rPr>
              <a:t>Hard</a:t>
            </a:r>
          </a:p>
        </p:txBody>
      </p:sp>
      <p:pic>
        <p:nvPicPr>
          <p:cNvPr id="29" name="Picture 28"/>
          <p:cNvPicPr>
            <a:picLocks noChangeAspect="1"/>
          </p:cNvPicPr>
          <p:nvPr/>
        </p:nvPicPr>
        <p:blipFill>
          <a:blip r:embed="rId4"/>
          <a:stretch>
            <a:fillRect/>
          </a:stretch>
        </p:blipFill>
        <p:spPr>
          <a:xfrm>
            <a:off x="2423766" y="683645"/>
            <a:ext cx="4968552" cy="5991489"/>
          </a:xfrm>
          <a:prstGeom prst="rect">
            <a:avLst/>
          </a:prstGeom>
        </p:spPr>
      </p:pic>
      <p:sp>
        <p:nvSpPr>
          <p:cNvPr id="30" name="Multiply 29"/>
          <p:cNvSpPr/>
          <p:nvPr/>
        </p:nvSpPr>
        <p:spPr>
          <a:xfrm>
            <a:off x="6852258" y="1786036"/>
            <a:ext cx="216024" cy="369332"/>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1" name="Multiply 30"/>
          <p:cNvSpPr/>
          <p:nvPr/>
        </p:nvSpPr>
        <p:spPr>
          <a:xfrm>
            <a:off x="6816254" y="2114718"/>
            <a:ext cx="288032" cy="369332"/>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2" name="Multiply 31"/>
          <p:cNvSpPr/>
          <p:nvPr/>
        </p:nvSpPr>
        <p:spPr>
          <a:xfrm>
            <a:off x="5376094" y="2484050"/>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3" name="Multiply 32"/>
          <p:cNvSpPr/>
          <p:nvPr/>
        </p:nvSpPr>
        <p:spPr>
          <a:xfrm>
            <a:off x="6893669" y="2844090"/>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4" name="Multiply 33"/>
          <p:cNvSpPr/>
          <p:nvPr/>
        </p:nvSpPr>
        <p:spPr>
          <a:xfrm>
            <a:off x="6181757" y="3204130"/>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5" name="Multiply 34"/>
          <p:cNvSpPr/>
          <p:nvPr/>
        </p:nvSpPr>
        <p:spPr>
          <a:xfrm>
            <a:off x="6880041" y="3538645"/>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6" name="Multiply 35"/>
          <p:cNvSpPr/>
          <p:nvPr/>
        </p:nvSpPr>
        <p:spPr>
          <a:xfrm>
            <a:off x="6157166" y="3842910"/>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7" name="Multiply 36"/>
          <p:cNvSpPr/>
          <p:nvPr/>
        </p:nvSpPr>
        <p:spPr>
          <a:xfrm>
            <a:off x="5448102" y="4219552"/>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8" name="Multiply 37"/>
          <p:cNvSpPr/>
          <p:nvPr/>
        </p:nvSpPr>
        <p:spPr>
          <a:xfrm>
            <a:off x="6132220" y="4562990"/>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9" name="Multiply 38"/>
          <p:cNvSpPr/>
          <p:nvPr/>
        </p:nvSpPr>
        <p:spPr>
          <a:xfrm>
            <a:off x="5409345" y="4898500"/>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0" name="Multiply 39"/>
          <p:cNvSpPr/>
          <p:nvPr/>
        </p:nvSpPr>
        <p:spPr>
          <a:xfrm>
            <a:off x="5427242" y="5237804"/>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1" name="Multiply 40"/>
          <p:cNvSpPr/>
          <p:nvPr/>
        </p:nvSpPr>
        <p:spPr>
          <a:xfrm>
            <a:off x="5425353" y="5606797"/>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2" name="Multiply 41"/>
          <p:cNvSpPr/>
          <p:nvPr/>
        </p:nvSpPr>
        <p:spPr>
          <a:xfrm>
            <a:off x="5427351" y="5960796"/>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7" name="Multiply 46"/>
          <p:cNvSpPr/>
          <p:nvPr/>
        </p:nvSpPr>
        <p:spPr>
          <a:xfrm>
            <a:off x="5409345" y="6273962"/>
            <a:ext cx="236422" cy="360040"/>
          </a:xfrm>
          <a:prstGeom prst="mathMultiply">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 name="Oval 2"/>
          <p:cNvSpPr/>
          <p:nvPr/>
        </p:nvSpPr>
        <p:spPr>
          <a:xfrm>
            <a:off x="5171797" y="4841970"/>
            <a:ext cx="743534" cy="1824730"/>
          </a:xfrm>
          <a:prstGeom prst="ellipse">
            <a:avLst/>
          </a:prstGeom>
          <a:noFill/>
          <a:ln w="5715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 name="Right Arrow 3"/>
          <p:cNvSpPr/>
          <p:nvPr/>
        </p:nvSpPr>
        <p:spPr>
          <a:xfrm>
            <a:off x="5935155" y="5463295"/>
            <a:ext cx="972108" cy="360040"/>
          </a:xfrm>
          <a:prstGeom prst="rightArrow">
            <a:avLst/>
          </a:prstGeom>
          <a:solidFill>
            <a:srgbClr val="B6447B"/>
          </a:solidFill>
          <a:ln>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solidFill>
                  <a:srgbClr val="FF0000"/>
                </a:solidFill>
              </a:ln>
              <a:solidFill>
                <a:srgbClr val="FF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434933832"/>
      </p:ext>
    </p:extLst>
  </p:cSld>
  <p:clrMapOvr>
    <a:masterClrMapping/>
  </p:clrMapOvr>
  <mc:AlternateContent xmlns:mc="http://schemas.openxmlformats.org/markup-compatibility/2006" xmlns:p14="http://schemas.microsoft.com/office/powerpoint/2010/main">
    <mc:Choice Requires="p14">
      <p:transition spd="slow" p14:dur="2000" advTm="35144"/>
    </mc:Choice>
    <mc:Fallback xmlns="">
      <p:transition spd="slow" advTm="35144"/>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1884" y="100291"/>
            <a:ext cx="4896543" cy="1356360"/>
          </a:xfrm>
        </p:spPr>
        <p:txBody>
          <a:bodyPr/>
          <a:lstStyle/>
          <a:p>
            <a:r>
              <a:rPr lang="en-CA" dirty="0">
                <a:solidFill>
                  <a:schemeClr val="tx1">
                    <a:lumMod val="65000"/>
                    <a:lumOff val="35000"/>
                  </a:schemeClr>
                </a:solidFill>
              </a:rPr>
              <a:t>Interpretation Table</a:t>
            </a:r>
            <a:br>
              <a:rPr lang="en-CA" dirty="0">
                <a:solidFill>
                  <a:schemeClr val="tx1">
                    <a:lumMod val="65000"/>
                    <a:lumOff val="35000"/>
                  </a:schemeClr>
                </a:solidFill>
              </a:rPr>
            </a:br>
            <a:endParaRPr lang="en-CA" sz="2400" dirty="0">
              <a:solidFill>
                <a:schemeClr val="tx1">
                  <a:lumMod val="65000"/>
                  <a:lumOff val="35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53429772"/>
              </p:ext>
            </p:extLst>
          </p:nvPr>
        </p:nvGraphicFramePr>
        <p:xfrm>
          <a:off x="323529" y="1008013"/>
          <a:ext cx="6624737" cy="5561731"/>
        </p:xfrm>
        <a:graphic>
          <a:graphicData uri="http://schemas.openxmlformats.org/drawingml/2006/table">
            <a:tbl>
              <a:tblPr firstRow="1" firstCol="1" bandRow="1">
                <a:tableStyleId>{F5AB1C69-6EDB-4FF4-983F-18BD219EF322}</a:tableStyleId>
              </a:tblPr>
              <a:tblGrid>
                <a:gridCol w="3704552">
                  <a:extLst>
                    <a:ext uri="{9D8B030D-6E8A-4147-A177-3AD203B41FA5}">
                      <a16:colId xmlns="" xmlns:a16="http://schemas.microsoft.com/office/drawing/2014/main" val="248884806"/>
                    </a:ext>
                  </a:extLst>
                </a:gridCol>
                <a:gridCol w="711937">
                  <a:extLst>
                    <a:ext uri="{9D8B030D-6E8A-4147-A177-3AD203B41FA5}">
                      <a16:colId xmlns="" xmlns:a16="http://schemas.microsoft.com/office/drawing/2014/main" val="3024545657"/>
                    </a:ext>
                  </a:extLst>
                </a:gridCol>
                <a:gridCol w="1003749">
                  <a:extLst>
                    <a:ext uri="{9D8B030D-6E8A-4147-A177-3AD203B41FA5}">
                      <a16:colId xmlns="" xmlns:a16="http://schemas.microsoft.com/office/drawing/2014/main" val="2948361274"/>
                    </a:ext>
                  </a:extLst>
                </a:gridCol>
                <a:gridCol w="1204499">
                  <a:extLst>
                    <a:ext uri="{9D8B030D-6E8A-4147-A177-3AD203B41FA5}">
                      <a16:colId xmlns="" xmlns:a16="http://schemas.microsoft.com/office/drawing/2014/main" val="2323555015"/>
                    </a:ext>
                  </a:extLst>
                </a:gridCol>
              </a:tblGrid>
              <a:tr h="288031">
                <a:tc>
                  <a:txBody>
                    <a:bodyPr/>
                    <a:lstStyle/>
                    <a:p>
                      <a:pPr>
                        <a:spcAft>
                          <a:spcPts val="0"/>
                        </a:spcAft>
                        <a:tabLst>
                          <a:tab pos="4037330" algn="l"/>
                        </a:tabLst>
                      </a:pPr>
                      <a:r>
                        <a:rPr lang="en-CA" sz="1400" dirty="0">
                          <a:effectLst/>
                        </a:rPr>
                        <a:t> </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tabLst>
                          <a:tab pos="4037330" algn="l"/>
                        </a:tabLst>
                      </a:pPr>
                      <a:r>
                        <a:rPr lang="en-CA" sz="1400">
                          <a:effectLst/>
                        </a:rPr>
                        <a:t>Never</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tabLst>
                          <a:tab pos="4037330" algn="l"/>
                        </a:tabLst>
                      </a:pPr>
                      <a:r>
                        <a:rPr lang="en-CA" sz="1400">
                          <a:effectLst/>
                        </a:rPr>
                        <a:t>Sometimes</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tabLst>
                          <a:tab pos="4037330" algn="l"/>
                        </a:tabLst>
                      </a:pPr>
                      <a:r>
                        <a:rPr lang="en-CA" sz="1400" dirty="0">
                          <a:effectLst/>
                        </a:rPr>
                        <a:t>Always</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2652187582"/>
                  </a:ext>
                </a:extLst>
              </a:tr>
              <a:tr h="309990">
                <a:tc>
                  <a:txBody>
                    <a:bodyPr/>
                    <a:lstStyle/>
                    <a:p>
                      <a:pPr marL="0" lvl="0" indent="0">
                        <a:spcAft>
                          <a:spcPts val="0"/>
                        </a:spcAft>
                        <a:buFont typeface="+mj-lt"/>
                        <a:buNone/>
                        <a:tabLst>
                          <a:tab pos="4037330" algn="l"/>
                        </a:tabLst>
                      </a:pPr>
                      <a:r>
                        <a:rPr lang="en-CA" sz="1400" dirty="0">
                          <a:effectLst/>
                        </a:rPr>
                        <a:t>I </a:t>
                      </a:r>
                      <a:r>
                        <a:rPr lang="en-CA" sz="1400" u="sng" dirty="0">
                          <a:effectLst/>
                        </a:rPr>
                        <a:t>answer</a:t>
                      </a:r>
                      <a:r>
                        <a:rPr lang="en-CA" sz="1400" dirty="0">
                          <a:effectLst/>
                        </a:rPr>
                        <a:t> a doctor’s or nurse’s questions.</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tabLst>
                          <a:tab pos="4037330" algn="l"/>
                        </a:tabLst>
                      </a:pPr>
                      <a:r>
                        <a:rPr lang="en-CA" sz="1400" dirty="0">
                          <a:effectLst/>
                        </a:rPr>
                        <a:t>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tabLst>
                          <a:tab pos="4037330" algn="l"/>
                        </a:tabLst>
                      </a:pPr>
                      <a:r>
                        <a:rPr lang="en-CA" sz="1400">
                          <a:effectLst/>
                        </a:rPr>
                        <a:t>0-53</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tabLst>
                          <a:tab pos="4037330" algn="l"/>
                        </a:tabLst>
                      </a:pPr>
                      <a:r>
                        <a:rPr lang="en-CA" sz="1400" dirty="0">
                          <a:effectLst/>
                        </a:rPr>
                        <a:t>53-100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1735720599"/>
                  </a:ext>
                </a:extLst>
              </a:tr>
              <a:tr h="309990">
                <a:tc>
                  <a:txBody>
                    <a:bodyPr/>
                    <a:lstStyle/>
                    <a:p>
                      <a:pPr marL="0" lvl="0" indent="0">
                        <a:spcAft>
                          <a:spcPts val="0"/>
                        </a:spcAft>
                        <a:buFont typeface="+mj-lt"/>
                        <a:buNone/>
                        <a:tabLst>
                          <a:tab pos="4037330" algn="l"/>
                        </a:tabLst>
                      </a:pPr>
                      <a:r>
                        <a:rPr lang="en-CA" sz="1400" dirty="0">
                          <a:effectLst/>
                        </a:rPr>
                        <a:t>I </a:t>
                      </a:r>
                      <a:r>
                        <a:rPr lang="en-CA" sz="1400" u="sng" dirty="0">
                          <a:effectLst/>
                        </a:rPr>
                        <a:t>help to make</a:t>
                      </a:r>
                      <a:r>
                        <a:rPr lang="en-CA" sz="1400" dirty="0">
                          <a:effectLst/>
                        </a:rPr>
                        <a:t> decisions about my health.</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0-17</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17-59</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59-100</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1823554405"/>
                  </a:ext>
                </a:extLst>
              </a:tr>
              <a:tr h="309990">
                <a:tc>
                  <a:txBody>
                    <a:bodyPr/>
                    <a:lstStyle/>
                    <a:p>
                      <a:pPr marL="0" lvl="0" indent="0">
                        <a:spcAft>
                          <a:spcPts val="0"/>
                        </a:spcAft>
                        <a:buFont typeface="+mj-lt"/>
                        <a:buNone/>
                        <a:tabLst>
                          <a:tab pos="4037330" algn="l"/>
                        </a:tabLst>
                      </a:pPr>
                      <a:r>
                        <a:rPr lang="en-CA" sz="1400" dirty="0">
                          <a:effectLst/>
                        </a:rPr>
                        <a:t>I am </a:t>
                      </a:r>
                      <a:r>
                        <a:rPr lang="en-CA" sz="1400" u="sng" dirty="0">
                          <a:effectLst/>
                        </a:rPr>
                        <a:t>in charge</a:t>
                      </a:r>
                      <a:r>
                        <a:rPr lang="en-CA" sz="1400" dirty="0">
                          <a:effectLst/>
                        </a:rPr>
                        <a:t> of taking any medicine that I need.</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0-30</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30-50</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50-100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2719638584"/>
                  </a:ext>
                </a:extLst>
              </a:tr>
              <a:tr h="411774">
                <a:tc>
                  <a:txBody>
                    <a:bodyPr/>
                    <a:lstStyle/>
                    <a:p>
                      <a:pPr marL="0" lvl="0" indent="0">
                        <a:spcAft>
                          <a:spcPts val="0"/>
                        </a:spcAft>
                        <a:buFont typeface="+mj-lt"/>
                        <a:buNone/>
                        <a:tabLst>
                          <a:tab pos="4037330" algn="l"/>
                        </a:tabLst>
                      </a:pPr>
                      <a:r>
                        <a:rPr lang="en-CA" sz="1400" dirty="0">
                          <a:effectLst/>
                        </a:rPr>
                        <a:t>I </a:t>
                      </a:r>
                      <a:r>
                        <a:rPr lang="en-CA" sz="1400" u="sng" dirty="0">
                          <a:effectLst/>
                        </a:rPr>
                        <a:t>talk</a:t>
                      </a:r>
                      <a:r>
                        <a:rPr lang="en-CA" sz="1400" dirty="0">
                          <a:effectLst/>
                        </a:rPr>
                        <a:t> to a doctor or nurse when I have health concerns.</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0-20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20-63</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63-100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919013772"/>
                  </a:ext>
                </a:extLst>
              </a:tr>
              <a:tr h="411774">
                <a:tc>
                  <a:txBody>
                    <a:bodyPr/>
                    <a:lstStyle/>
                    <a:p>
                      <a:pPr marL="0" lvl="0" indent="0">
                        <a:spcAft>
                          <a:spcPts val="0"/>
                        </a:spcAft>
                        <a:buFont typeface="+mj-lt"/>
                        <a:buNone/>
                        <a:tabLst>
                          <a:tab pos="4037330" algn="l"/>
                        </a:tabLst>
                      </a:pPr>
                      <a:r>
                        <a:rPr lang="en-CA" sz="1400" dirty="0">
                          <a:effectLst/>
                        </a:rPr>
                        <a:t>I </a:t>
                      </a:r>
                      <a:r>
                        <a:rPr lang="en-CA" sz="1400" u="sng" dirty="0">
                          <a:effectLst/>
                        </a:rPr>
                        <a:t>look for</a:t>
                      </a:r>
                      <a:r>
                        <a:rPr lang="en-CA" sz="1400" dirty="0">
                          <a:effectLst/>
                        </a:rPr>
                        <a:t> an answer when I have a question about my health.</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0-24</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24-60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60-100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2888654834"/>
                  </a:ext>
                </a:extLst>
              </a:tr>
              <a:tr h="411774">
                <a:tc>
                  <a:txBody>
                    <a:bodyPr/>
                    <a:lstStyle/>
                    <a:p>
                      <a:pPr marL="0" lvl="0" indent="0">
                        <a:spcAft>
                          <a:spcPts val="0"/>
                        </a:spcAft>
                        <a:buFont typeface="+mj-lt"/>
                        <a:buNone/>
                        <a:tabLst>
                          <a:tab pos="4037330" algn="l"/>
                        </a:tabLst>
                      </a:pPr>
                      <a:r>
                        <a:rPr lang="en-CA" sz="1400" dirty="0">
                          <a:effectLst/>
                        </a:rPr>
                        <a:t>I </a:t>
                      </a:r>
                      <a:r>
                        <a:rPr lang="en-CA" sz="1400" u="sng" dirty="0">
                          <a:effectLst/>
                        </a:rPr>
                        <a:t>talk</a:t>
                      </a:r>
                      <a:r>
                        <a:rPr lang="en-CA" sz="1400" dirty="0">
                          <a:effectLst/>
                        </a:rPr>
                        <a:t> about my health condition to people when I need to.</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0-23</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23-62</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62-100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2839550590"/>
                  </a:ext>
                </a:extLst>
              </a:tr>
              <a:tr h="309990">
                <a:tc>
                  <a:txBody>
                    <a:bodyPr/>
                    <a:lstStyle/>
                    <a:p>
                      <a:pPr marL="0" lvl="0" indent="0">
                        <a:spcAft>
                          <a:spcPts val="0"/>
                        </a:spcAft>
                        <a:buFont typeface="+mj-lt"/>
                        <a:buNone/>
                        <a:tabLst>
                          <a:tab pos="4037330" algn="l"/>
                        </a:tabLst>
                      </a:pPr>
                      <a:r>
                        <a:rPr lang="en-CA" sz="1400" dirty="0">
                          <a:effectLst/>
                        </a:rPr>
                        <a:t>I </a:t>
                      </a:r>
                      <a:r>
                        <a:rPr lang="en-CA" sz="1400" u="sng" dirty="0">
                          <a:effectLst/>
                        </a:rPr>
                        <a:t>ask</a:t>
                      </a:r>
                      <a:r>
                        <a:rPr lang="en-CA" sz="1400" dirty="0">
                          <a:effectLst/>
                        </a:rPr>
                        <a:t> the doctor or nurse questions.</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0-24</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24-70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70-100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1814300259"/>
                  </a:ext>
                </a:extLst>
              </a:tr>
              <a:tr h="411774">
                <a:tc>
                  <a:txBody>
                    <a:bodyPr/>
                    <a:lstStyle/>
                    <a:p>
                      <a:pPr marL="0" lvl="0" indent="0">
                        <a:spcAft>
                          <a:spcPts val="0"/>
                        </a:spcAft>
                        <a:buFont typeface="+mj-lt"/>
                        <a:buNone/>
                        <a:tabLst>
                          <a:tab pos="4037330" algn="l"/>
                        </a:tabLst>
                      </a:pPr>
                      <a:r>
                        <a:rPr lang="en-CA" sz="1400" dirty="0">
                          <a:effectLst/>
                        </a:rPr>
                        <a:t>I </a:t>
                      </a:r>
                      <a:r>
                        <a:rPr lang="en-CA" sz="1400" u="sng" dirty="0">
                          <a:effectLst/>
                        </a:rPr>
                        <a:t>speak</a:t>
                      </a:r>
                      <a:r>
                        <a:rPr lang="en-CA" sz="1400" dirty="0">
                          <a:effectLst/>
                        </a:rPr>
                        <a:t> to the doctor instead of my parent(s) speaking for me.</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0-26</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26-68</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68-100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790105474"/>
                  </a:ext>
                </a:extLst>
              </a:tr>
              <a:tr h="309990">
                <a:tc>
                  <a:txBody>
                    <a:bodyPr/>
                    <a:lstStyle/>
                    <a:p>
                      <a:pPr marL="0" lvl="0" indent="0">
                        <a:spcAft>
                          <a:spcPts val="0"/>
                        </a:spcAft>
                        <a:buFont typeface="+mj-lt"/>
                        <a:buNone/>
                        <a:tabLst>
                          <a:tab pos="4037330" algn="l"/>
                        </a:tabLst>
                      </a:pPr>
                      <a:r>
                        <a:rPr lang="en-CA" sz="1400" dirty="0">
                          <a:effectLst/>
                        </a:rPr>
                        <a:t>I </a:t>
                      </a:r>
                      <a:r>
                        <a:rPr lang="en-CA" sz="1400" u="sng" dirty="0">
                          <a:effectLst/>
                        </a:rPr>
                        <a:t>summarize</a:t>
                      </a:r>
                      <a:r>
                        <a:rPr lang="en-CA" sz="1400" dirty="0">
                          <a:effectLst/>
                        </a:rPr>
                        <a:t> my medical history when I am asked to.</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0-34</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34-63</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63-100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4002784446"/>
                  </a:ext>
                </a:extLst>
              </a:tr>
              <a:tr h="309990">
                <a:tc>
                  <a:txBody>
                    <a:bodyPr/>
                    <a:lstStyle/>
                    <a:p>
                      <a:pPr marL="0" lvl="0" indent="0">
                        <a:spcAft>
                          <a:spcPts val="0"/>
                        </a:spcAft>
                        <a:buFont typeface="+mj-lt"/>
                        <a:buNone/>
                        <a:tabLst>
                          <a:tab pos="4037330" algn="l"/>
                        </a:tabLst>
                      </a:pPr>
                      <a:r>
                        <a:rPr lang="en-CA" sz="1400" dirty="0">
                          <a:effectLst/>
                        </a:rPr>
                        <a:t>I </a:t>
                      </a:r>
                      <a:r>
                        <a:rPr lang="en-CA" sz="1400" u="sng" dirty="0">
                          <a:effectLst/>
                        </a:rPr>
                        <a:t>contact</a:t>
                      </a:r>
                      <a:r>
                        <a:rPr lang="en-CA" sz="1400" dirty="0">
                          <a:effectLst/>
                        </a:rPr>
                        <a:t> a doctor when I need to.</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0-42</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42-66</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66-100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3011942295"/>
                  </a:ext>
                </a:extLst>
              </a:tr>
              <a:tr h="411774">
                <a:tc>
                  <a:txBody>
                    <a:bodyPr/>
                    <a:lstStyle/>
                    <a:p>
                      <a:pPr marL="0" lvl="0" indent="0">
                        <a:spcAft>
                          <a:spcPts val="0"/>
                        </a:spcAft>
                        <a:buFont typeface="+mj-lt"/>
                        <a:buNone/>
                        <a:tabLst>
                          <a:tab pos="4037330" algn="l"/>
                        </a:tabLst>
                      </a:pPr>
                      <a:r>
                        <a:rPr lang="en-CA" sz="1400" dirty="0">
                          <a:effectLst/>
                        </a:rPr>
                        <a:t>I </a:t>
                      </a:r>
                      <a:r>
                        <a:rPr lang="en-CA" sz="1400" u="sng" dirty="0">
                          <a:effectLst/>
                        </a:rPr>
                        <a:t>see</a:t>
                      </a:r>
                      <a:r>
                        <a:rPr lang="en-CA" sz="1400" dirty="0">
                          <a:effectLst/>
                        </a:rPr>
                        <a:t> the doctor or nurse on my own during an appointment.</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0-45</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45-67</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67-100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1257421953"/>
                  </a:ext>
                </a:extLst>
              </a:tr>
              <a:tr h="411774">
                <a:tc>
                  <a:txBody>
                    <a:bodyPr/>
                    <a:lstStyle/>
                    <a:p>
                      <a:pPr marL="0" lvl="0" indent="0">
                        <a:spcAft>
                          <a:spcPts val="0"/>
                        </a:spcAft>
                        <a:buFont typeface="+mj-lt"/>
                        <a:buNone/>
                        <a:tabLst>
                          <a:tab pos="4037330" algn="l"/>
                        </a:tabLst>
                      </a:pPr>
                      <a:r>
                        <a:rPr lang="en-CA" sz="1400" dirty="0">
                          <a:effectLst/>
                        </a:rPr>
                        <a:t>I </a:t>
                      </a:r>
                      <a:r>
                        <a:rPr lang="en-CA" sz="1400" u="sng" dirty="0">
                          <a:effectLst/>
                        </a:rPr>
                        <a:t>drop off or pick up</a:t>
                      </a:r>
                      <a:r>
                        <a:rPr lang="en-CA" sz="1400" dirty="0">
                          <a:effectLst/>
                        </a:rPr>
                        <a:t> my prescriptions when I need medicine.</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0-62</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62-70</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70-100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523079702"/>
                  </a:ext>
                </a:extLst>
              </a:tr>
              <a:tr h="309990">
                <a:tc>
                  <a:txBody>
                    <a:bodyPr/>
                    <a:lstStyle/>
                    <a:p>
                      <a:pPr marL="0" lvl="0" indent="0">
                        <a:spcAft>
                          <a:spcPts val="0"/>
                        </a:spcAft>
                        <a:buFont typeface="+mj-lt"/>
                        <a:buNone/>
                        <a:tabLst>
                          <a:tab pos="4037330" algn="l"/>
                        </a:tabLst>
                      </a:pPr>
                      <a:r>
                        <a:rPr lang="en-CA" sz="1400" dirty="0">
                          <a:effectLst/>
                        </a:rPr>
                        <a:t>I </a:t>
                      </a:r>
                      <a:r>
                        <a:rPr lang="en-CA" sz="1400" u="sng" dirty="0">
                          <a:effectLst/>
                        </a:rPr>
                        <a:t>travel</a:t>
                      </a:r>
                      <a:r>
                        <a:rPr lang="en-CA" sz="1400" dirty="0">
                          <a:effectLst/>
                        </a:rPr>
                        <a:t> on my own to a doctor’s appointment.</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0-72</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72-79</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79-100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1326991491"/>
                  </a:ext>
                </a:extLst>
              </a:tr>
              <a:tr h="309990">
                <a:tc>
                  <a:txBody>
                    <a:bodyPr/>
                    <a:lstStyle/>
                    <a:p>
                      <a:pPr marL="0" lvl="0" indent="0">
                        <a:spcAft>
                          <a:spcPts val="0"/>
                        </a:spcAft>
                        <a:buFont typeface="+mj-lt"/>
                        <a:buNone/>
                        <a:tabLst>
                          <a:tab pos="4037330" algn="l"/>
                        </a:tabLst>
                      </a:pPr>
                      <a:r>
                        <a:rPr lang="en-CA" sz="1400" dirty="0">
                          <a:effectLst/>
                        </a:rPr>
                        <a:t>I </a:t>
                      </a:r>
                      <a:r>
                        <a:rPr lang="en-CA" sz="1400" u="sng" dirty="0">
                          <a:effectLst/>
                        </a:rPr>
                        <a:t>book</a:t>
                      </a:r>
                      <a:r>
                        <a:rPr lang="en-CA" sz="1400" dirty="0">
                          <a:effectLst/>
                        </a:rPr>
                        <a:t> my own doctor’s appointments.</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0-69</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a:effectLst/>
                        </a:rPr>
                        <a:t>69-84</a:t>
                      </a:r>
                      <a:endParaRPr lang="en-CA" sz="1400">
                        <a:effectLst/>
                        <a:latin typeface="Cambria" panose="02040503050406030204" pitchFamily="18" charset="0"/>
                        <a:ea typeface="MS Mincho"/>
                        <a:cs typeface="Times New Roman" panose="02020603050405020304" pitchFamily="18" charset="0"/>
                      </a:endParaRPr>
                    </a:p>
                  </a:txBody>
                  <a:tcPr marL="42762" marR="42762" marT="0" marB="0" anchor="ctr"/>
                </a:tc>
                <a:tc>
                  <a:txBody>
                    <a:bodyPr/>
                    <a:lstStyle/>
                    <a:p>
                      <a:pPr algn="ctr">
                        <a:spcAft>
                          <a:spcPts val="0"/>
                        </a:spcAft>
                      </a:pPr>
                      <a:r>
                        <a:rPr lang="en-CA" sz="1400" dirty="0">
                          <a:effectLst/>
                        </a:rPr>
                        <a:t>84-100</a:t>
                      </a:r>
                      <a:endParaRPr lang="en-CA" sz="1400" dirty="0">
                        <a:effectLst/>
                        <a:latin typeface="Cambria" panose="02040503050406030204" pitchFamily="18" charset="0"/>
                        <a:ea typeface="MS Mincho"/>
                        <a:cs typeface="Times New Roman" panose="02020603050405020304" pitchFamily="18" charset="0"/>
                      </a:endParaRPr>
                    </a:p>
                  </a:txBody>
                  <a:tcPr marL="42762" marR="42762" marT="0" marB="0" anchor="ctr"/>
                </a:tc>
                <a:extLst>
                  <a:ext uri="{0D108BD9-81ED-4DB2-BD59-A6C34878D82A}">
                    <a16:rowId xmlns="" xmlns:a16="http://schemas.microsoft.com/office/drawing/2014/main" val="705495284"/>
                  </a:ext>
                </a:extLst>
              </a:tr>
            </a:tbl>
          </a:graphicData>
        </a:graphic>
      </p:graphicFrame>
      <p:sp>
        <p:nvSpPr>
          <p:cNvPr id="8" name="TextBox 7"/>
          <p:cNvSpPr txBox="1"/>
          <p:nvPr/>
        </p:nvSpPr>
        <p:spPr>
          <a:xfrm>
            <a:off x="7008427" y="1255207"/>
            <a:ext cx="20162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cs typeface="Calibri" panose="020F0502020204030204" pitchFamily="34" charset="0"/>
              </a:rPr>
              <a:t>12 year olds (N 22), Mean =38, SD 24 Range 0 to 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B6447B"/>
                </a:solidFill>
                <a:effectLst/>
                <a:uLnTx/>
                <a:uFillTx/>
                <a:latin typeface="Calibri" panose="020F0502020204030204" pitchFamily="34" charset="0"/>
                <a:cs typeface="Calibri" panose="020F0502020204030204" pitchFamily="34" charset="0"/>
              </a:rPr>
              <a:t>3 scores above 84</a:t>
            </a:r>
          </a:p>
        </p:txBody>
      </p:sp>
      <p:sp>
        <p:nvSpPr>
          <p:cNvPr id="9" name="Oval 8"/>
          <p:cNvSpPr/>
          <p:nvPr/>
        </p:nvSpPr>
        <p:spPr>
          <a:xfrm>
            <a:off x="5014787" y="1359899"/>
            <a:ext cx="567063" cy="216024"/>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11" name="Oval 10"/>
          <p:cNvSpPr/>
          <p:nvPr/>
        </p:nvSpPr>
        <p:spPr>
          <a:xfrm>
            <a:off x="4928058" y="1997143"/>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12" name="Oval 11"/>
          <p:cNvSpPr/>
          <p:nvPr/>
        </p:nvSpPr>
        <p:spPr>
          <a:xfrm>
            <a:off x="4933778" y="2395487"/>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13" name="Oval 12"/>
          <p:cNvSpPr/>
          <p:nvPr/>
        </p:nvSpPr>
        <p:spPr>
          <a:xfrm>
            <a:off x="4918890" y="2818258"/>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14" name="Oval 13"/>
          <p:cNvSpPr/>
          <p:nvPr/>
        </p:nvSpPr>
        <p:spPr>
          <a:xfrm>
            <a:off x="4928058" y="3235998"/>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 name="Oval 14"/>
          <p:cNvSpPr/>
          <p:nvPr/>
        </p:nvSpPr>
        <p:spPr>
          <a:xfrm>
            <a:off x="4918890" y="3644862"/>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16" name="Oval 15"/>
          <p:cNvSpPr/>
          <p:nvPr/>
        </p:nvSpPr>
        <p:spPr>
          <a:xfrm>
            <a:off x="4893952" y="4001401"/>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7" name="Oval 16"/>
          <p:cNvSpPr/>
          <p:nvPr/>
        </p:nvSpPr>
        <p:spPr>
          <a:xfrm>
            <a:off x="4918890" y="4451442"/>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18" name="Oval 17"/>
          <p:cNvSpPr/>
          <p:nvPr/>
        </p:nvSpPr>
        <p:spPr>
          <a:xfrm>
            <a:off x="4095230" y="4838006"/>
            <a:ext cx="576064"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19" name="Oval 18"/>
          <p:cNvSpPr/>
          <p:nvPr/>
        </p:nvSpPr>
        <p:spPr>
          <a:xfrm>
            <a:off x="4095230" y="5200295"/>
            <a:ext cx="576064"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20" name="Oval 19"/>
          <p:cNvSpPr/>
          <p:nvPr/>
        </p:nvSpPr>
        <p:spPr>
          <a:xfrm>
            <a:off x="4096619" y="5636841"/>
            <a:ext cx="576064"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21" name="Oval 20"/>
          <p:cNvSpPr/>
          <p:nvPr/>
        </p:nvSpPr>
        <p:spPr>
          <a:xfrm>
            <a:off x="4135970" y="5983870"/>
            <a:ext cx="576064"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22" name="Oval 21"/>
          <p:cNvSpPr/>
          <p:nvPr/>
        </p:nvSpPr>
        <p:spPr>
          <a:xfrm>
            <a:off x="4139952" y="6280898"/>
            <a:ext cx="576064"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
        <p:nvSpPr>
          <p:cNvPr id="23" name="TextBox 22"/>
          <p:cNvSpPr txBox="1"/>
          <p:nvPr/>
        </p:nvSpPr>
        <p:spPr>
          <a:xfrm>
            <a:off x="6998409" y="3439345"/>
            <a:ext cx="20162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cs typeface="Calibri" panose="020F0502020204030204" pitchFamily="34" charset="0"/>
              </a:rPr>
              <a:t>17 year olds (N 90), Mean =58, SD 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cs typeface="Calibri" panose="020F0502020204030204" pitchFamily="34" charset="0"/>
              </a:rPr>
              <a:t>Range 0 to 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B6447B"/>
                </a:solidFill>
                <a:effectLst/>
                <a:uLnTx/>
                <a:uFillTx/>
                <a:latin typeface="Calibri" panose="020F0502020204030204" pitchFamily="34" charset="0"/>
                <a:cs typeface="Calibri" panose="020F0502020204030204" pitchFamily="34" charset="0"/>
              </a:rPr>
              <a:t>9 scored above 84</a:t>
            </a:r>
          </a:p>
        </p:txBody>
      </p:sp>
      <p:sp>
        <p:nvSpPr>
          <p:cNvPr id="25" name="Oval 24"/>
          <p:cNvSpPr/>
          <p:nvPr/>
        </p:nvSpPr>
        <p:spPr>
          <a:xfrm>
            <a:off x="6012160" y="1356123"/>
            <a:ext cx="622585" cy="219799"/>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26" name="Oval 25"/>
          <p:cNvSpPr/>
          <p:nvPr/>
        </p:nvSpPr>
        <p:spPr>
          <a:xfrm>
            <a:off x="5997242" y="1658964"/>
            <a:ext cx="622585" cy="219799"/>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27" name="Oval 26"/>
          <p:cNvSpPr/>
          <p:nvPr/>
        </p:nvSpPr>
        <p:spPr>
          <a:xfrm>
            <a:off x="5970025" y="2020232"/>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28" name="Oval 27"/>
          <p:cNvSpPr/>
          <p:nvPr/>
        </p:nvSpPr>
        <p:spPr>
          <a:xfrm>
            <a:off x="5005927" y="2445925"/>
            <a:ext cx="610172" cy="256798"/>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29" name="Oval 28"/>
          <p:cNvSpPr/>
          <p:nvPr/>
        </p:nvSpPr>
        <p:spPr>
          <a:xfrm>
            <a:off x="4965958" y="6339009"/>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0" name="Oval 29"/>
          <p:cNvSpPr/>
          <p:nvPr/>
        </p:nvSpPr>
        <p:spPr>
          <a:xfrm>
            <a:off x="4893952" y="6012461"/>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1" name="Oval 30"/>
          <p:cNvSpPr/>
          <p:nvPr/>
        </p:nvSpPr>
        <p:spPr>
          <a:xfrm>
            <a:off x="4915392" y="5635796"/>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2" name="Oval 31"/>
          <p:cNvSpPr/>
          <p:nvPr/>
        </p:nvSpPr>
        <p:spPr>
          <a:xfrm>
            <a:off x="4918890" y="5227675"/>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3" name="Oval 32"/>
          <p:cNvSpPr/>
          <p:nvPr/>
        </p:nvSpPr>
        <p:spPr>
          <a:xfrm>
            <a:off x="4919734" y="4866407"/>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4" name="Oval 33"/>
          <p:cNvSpPr/>
          <p:nvPr/>
        </p:nvSpPr>
        <p:spPr>
          <a:xfrm>
            <a:off x="4978653" y="3685557"/>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5" name="Oval 34"/>
          <p:cNvSpPr/>
          <p:nvPr/>
        </p:nvSpPr>
        <p:spPr>
          <a:xfrm>
            <a:off x="4943922" y="3328003"/>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6" name="Oval 35"/>
          <p:cNvSpPr/>
          <p:nvPr/>
        </p:nvSpPr>
        <p:spPr>
          <a:xfrm>
            <a:off x="4978653" y="2889387"/>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7" name="Oval 36"/>
          <p:cNvSpPr/>
          <p:nvPr/>
        </p:nvSpPr>
        <p:spPr>
          <a:xfrm>
            <a:off x="4945023" y="4045702"/>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38" name="Oval 37"/>
          <p:cNvSpPr/>
          <p:nvPr/>
        </p:nvSpPr>
        <p:spPr>
          <a:xfrm>
            <a:off x="4943922" y="4480776"/>
            <a:ext cx="664720" cy="206642"/>
          </a:xfrm>
          <a:prstGeom prst="ellipse">
            <a:avLst/>
          </a:prstGeom>
          <a:noFill/>
          <a:ln w="38100">
            <a:solidFill>
              <a:srgbClr val="8E9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4C7BFC"/>
              </a:solidFill>
              <a:effectLst/>
              <a:uLnTx/>
              <a:uFillTx/>
              <a:latin typeface="Corbel" panose="020B0503020204020204"/>
              <a:ea typeface="+mn-ea"/>
              <a:cs typeface="+mn-cs"/>
            </a:endParaRPr>
          </a:p>
        </p:txBody>
      </p:sp>
      <p:sp>
        <p:nvSpPr>
          <p:cNvPr id="40" name="Oval 39"/>
          <p:cNvSpPr/>
          <p:nvPr/>
        </p:nvSpPr>
        <p:spPr>
          <a:xfrm>
            <a:off x="4960570" y="1674487"/>
            <a:ext cx="648072" cy="288032"/>
          </a:xfrm>
          <a:prstGeom prst="ellipse">
            <a:avLst/>
          </a:prstGeom>
          <a:noFill/>
          <a:ln w="38100">
            <a:solidFill>
              <a:srgbClr val="B6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B6447B"/>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10255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763" y="365126"/>
            <a:ext cx="8129587" cy="1325563"/>
          </a:xfrm>
        </p:spPr>
        <p:txBody>
          <a:bodyPr>
            <a:normAutofit/>
          </a:bodyPr>
          <a:lstStyle/>
          <a:p>
            <a:r>
              <a:rPr lang="en-US" sz="5000" dirty="0">
                <a:solidFill>
                  <a:schemeClr val="tx1">
                    <a:lumMod val="65000"/>
                    <a:lumOff val="35000"/>
                  </a:schemeClr>
                </a:solidFill>
              </a:rPr>
              <a:t>Conclusion</a:t>
            </a:r>
            <a:endParaRPr lang="en-CA" sz="5000" dirty="0">
              <a:solidFill>
                <a:schemeClr val="tx1">
                  <a:lumMod val="65000"/>
                  <a:lumOff val="35000"/>
                </a:schemeClr>
              </a:solidFill>
            </a:endParaRPr>
          </a:p>
        </p:txBody>
      </p:sp>
      <p:sp>
        <p:nvSpPr>
          <p:cNvPr id="3" name="Content Placeholder 2"/>
          <p:cNvSpPr>
            <a:spLocks noGrp="1"/>
          </p:cNvSpPr>
          <p:nvPr>
            <p:ph idx="1"/>
          </p:nvPr>
        </p:nvSpPr>
        <p:spPr>
          <a:xfrm>
            <a:off x="385762" y="1690689"/>
            <a:ext cx="8552557" cy="5134337"/>
          </a:xfrm>
        </p:spPr>
        <p:txBody>
          <a:bodyPr/>
          <a:lstStyle/>
          <a:p>
            <a:pPr marL="34290" indent="0">
              <a:buNone/>
            </a:pPr>
            <a:r>
              <a:rPr lang="en-CA" sz="2800" dirty="0">
                <a:solidFill>
                  <a:schemeClr val="tx1">
                    <a:lumMod val="65000"/>
                    <a:lumOff val="35000"/>
                  </a:schemeClr>
                </a:solidFill>
              </a:rPr>
              <a:t>TRANSITION-Q is a reliable and valid 14-item measure of self-management skills</a:t>
            </a:r>
          </a:p>
          <a:p>
            <a:endParaRPr lang="en-CA" sz="2800" dirty="0">
              <a:solidFill>
                <a:schemeClr val="tx1">
                  <a:lumMod val="65000"/>
                  <a:lumOff val="35000"/>
                </a:schemeClr>
              </a:solidFill>
            </a:endParaRPr>
          </a:p>
          <a:p>
            <a:pPr marL="34290" indent="0">
              <a:buNone/>
            </a:pPr>
            <a:r>
              <a:rPr lang="en-CA" sz="2800" dirty="0">
                <a:solidFill>
                  <a:schemeClr val="tx1">
                    <a:lumMod val="65000"/>
                    <a:lumOff val="35000"/>
                  </a:schemeClr>
                </a:solidFill>
              </a:rPr>
              <a:t>TRANSITION-Q can be used in clinical practice to measure self-management skills</a:t>
            </a:r>
          </a:p>
          <a:p>
            <a:endParaRPr lang="en-CA" sz="2800" dirty="0">
              <a:solidFill>
                <a:schemeClr val="tx1">
                  <a:lumMod val="65000"/>
                  <a:lumOff val="35000"/>
                </a:schemeClr>
              </a:solidFill>
            </a:endParaRPr>
          </a:p>
          <a:p>
            <a:pPr marL="34290" indent="0">
              <a:buNone/>
            </a:pPr>
            <a:r>
              <a:rPr lang="en-CA" sz="2800" dirty="0">
                <a:solidFill>
                  <a:schemeClr val="tx1">
                    <a:lumMod val="65000"/>
                    <a:lumOff val="35000"/>
                  </a:schemeClr>
                </a:solidFill>
              </a:rPr>
              <a:t>TRANSITION-Q can be used in research</a:t>
            </a:r>
          </a:p>
          <a:p>
            <a:pPr lvl="1"/>
            <a:r>
              <a:rPr lang="en-CA" sz="2600" i="1" dirty="0">
                <a:solidFill>
                  <a:schemeClr val="tx1">
                    <a:lumMod val="65000"/>
                    <a:lumOff val="35000"/>
                  </a:schemeClr>
                </a:solidFill>
              </a:rPr>
              <a:t>How do scores change over time and with interventions?</a:t>
            </a:r>
            <a:endParaRPr lang="en-US" sz="2600" i="1" dirty="0">
              <a:solidFill>
                <a:schemeClr val="tx1">
                  <a:lumMod val="65000"/>
                  <a:lumOff val="35000"/>
                </a:schemeClr>
              </a:solidFill>
            </a:endParaRPr>
          </a:p>
          <a:p>
            <a:endParaRPr lang="en-US" sz="2800" dirty="0">
              <a:solidFill>
                <a:schemeClr val="tx1">
                  <a:lumMod val="65000"/>
                  <a:lumOff val="35000"/>
                </a:schemeClr>
              </a:solidFill>
            </a:endParaRPr>
          </a:p>
          <a:p>
            <a:pPr marL="457200" indent="-457200">
              <a:defRPr/>
            </a:pPr>
            <a:endParaRPr lang="en-US" dirty="0">
              <a:solidFill>
                <a:schemeClr val="tx1">
                  <a:lumMod val="65000"/>
                  <a:lumOff val="35000"/>
                </a:schemeClr>
              </a:solidFill>
            </a:endParaRPr>
          </a:p>
        </p:txBody>
      </p:sp>
    </p:spTree>
    <p:extLst>
      <p:ext uri="{BB962C8B-B14F-4D97-AF65-F5344CB8AC3E}">
        <p14:creationId xmlns:p14="http://schemas.microsoft.com/office/powerpoint/2010/main" val="1829369072"/>
      </p:ext>
    </p:extLst>
  </p:cSld>
  <p:clrMapOvr>
    <a:masterClrMapping/>
  </p:clrMapOvr>
  <mc:AlternateContent xmlns:mc="http://schemas.openxmlformats.org/markup-compatibility/2006" xmlns:p14="http://schemas.microsoft.com/office/powerpoint/2010/main">
    <mc:Choice Requires="p14">
      <p:transition spd="slow" p14:dur="2000" advTm="43850"/>
    </mc:Choice>
    <mc:Fallback xmlns="">
      <p:transition spd="slow" advTm="4385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837" y="2466032"/>
            <a:ext cx="7406640" cy="1356360"/>
          </a:xfrm>
        </p:spPr>
        <p:txBody>
          <a:bodyPr>
            <a:normAutofit/>
          </a:bodyPr>
          <a:lstStyle/>
          <a:p>
            <a:pPr algn="ctr"/>
            <a:r>
              <a:rPr lang="en-US" sz="6600" dirty="0">
                <a:solidFill>
                  <a:schemeClr val="tx1">
                    <a:lumMod val="65000"/>
                    <a:lumOff val="35000"/>
                  </a:schemeClr>
                </a:solidFill>
              </a:rPr>
              <a:t>Thank-Q</a:t>
            </a:r>
            <a:endParaRPr lang="en-CA" sz="6600" dirty="0">
              <a:solidFill>
                <a:schemeClr val="tx1">
                  <a:lumMod val="65000"/>
                  <a:lumOff val="35000"/>
                </a:schemeClr>
              </a:solidFill>
            </a:endParaRPr>
          </a:p>
        </p:txBody>
      </p:sp>
    </p:spTree>
    <p:extLst>
      <p:ext uri="{BB962C8B-B14F-4D97-AF65-F5344CB8AC3E}">
        <p14:creationId xmlns:p14="http://schemas.microsoft.com/office/powerpoint/2010/main" val="2508342286"/>
      </p:ext>
    </p:extLst>
  </p:cSld>
  <p:clrMapOvr>
    <a:masterClrMapping/>
  </p:clrMapOvr>
  <mc:AlternateContent xmlns:mc="http://schemas.openxmlformats.org/markup-compatibility/2006" xmlns:p14="http://schemas.microsoft.com/office/powerpoint/2010/main">
    <mc:Choice Requires="p14">
      <p:transition spd="slow" p14:dur="2000" advTm="7618"/>
    </mc:Choice>
    <mc:Fallback xmlns="">
      <p:transition spd="slow" advTm="7618"/>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697508"/>
            <a:ext cx="7886700" cy="1325563"/>
          </a:xfrm>
        </p:spPr>
        <p:txBody>
          <a:bodyPr>
            <a:normAutofit/>
          </a:bodyPr>
          <a:lstStyle/>
          <a:p>
            <a:pPr algn="ctr"/>
            <a:r>
              <a:rPr lang="en-CA" sz="4400" b="1" dirty="0">
                <a:solidFill>
                  <a:schemeClr val="bg1"/>
                </a:solidFill>
                <a:latin typeface="Calibri Light" panose="020F0302020204030204" pitchFamily="34" charset="0"/>
                <a:cs typeface="Calibri Light" panose="020F0302020204030204" pitchFamily="34" charset="0"/>
              </a:rPr>
              <a:t>Summary</a:t>
            </a:r>
          </a:p>
        </p:txBody>
      </p:sp>
    </p:spTree>
    <p:extLst>
      <p:ext uri="{BB962C8B-B14F-4D97-AF65-F5344CB8AC3E}">
        <p14:creationId xmlns:p14="http://schemas.microsoft.com/office/powerpoint/2010/main" val="16778815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85775" y="447675"/>
            <a:ext cx="8534400" cy="1228725"/>
          </a:xfrm>
        </p:spPr>
        <p:txBody>
          <a:bodyPr/>
          <a:lstStyle/>
          <a:p>
            <a:r>
              <a:rPr lang="en-US" sz="4000" dirty="0">
                <a:solidFill>
                  <a:schemeClr val="tx1">
                    <a:lumMod val="65000"/>
                    <a:lumOff val="35000"/>
                  </a:schemeClr>
                </a:solidFill>
              </a:rPr>
              <a:t>Obstacles to Successful </a:t>
            </a:r>
            <a:r>
              <a:rPr lang="en-US" sz="4000" dirty="0"/>
              <a:t>T</a:t>
            </a:r>
            <a:r>
              <a:rPr lang="en-US" sz="4000" dirty="0">
                <a:solidFill>
                  <a:schemeClr val="tx1">
                    <a:lumMod val="65000"/>
                    <a:lumOff val="35000"/>
                  </a:schemeClr>
                </a:solidFill>
              </a:rPr>
              <a:t>ransition Addressed by OCHSU</a:t>
            </a:r>
          </a:p>
        </p:txBody>
      </p:sp>
      <p:sp>
        <p:nvSpPr>
          <p:cNvPr id="6" name="Content Placeholder 5"/>
          <p:cNvSpPr>
            <a:spLocks noGrp="1"/>
          </p:cNvSpPr>
          <p:nvPr>
            <p:ph idx="4294967295"/>
          </p:nvPr>
        </p:nvSpPr>
        <p:spPr>
          <a:xfrm>
            <a:off x="485775" y="1871662"/>
            <a:ext cx="8201026" cy="4300537"/>
          </a:xfrm>
        </p:spPr>
        <p:txBody>
          <a:bodyPr>
            <a:normAutofit/>
          </a:bodyPr>
          <a:lstStyle/>
          <a:p>
            <a:r>
              <a:rPr lang="en-US" dirty="0">
                <a:solidFill>
                  <a:schemeClr val="tx1">
                    <a:lumMod val="65000"/>
                    <a:lumOff val="35000"/>
                  </a:schemeClr>
                </a:solidFill>
              </a:rPr>
              <a:t>Many youth are not “transition ready” at the system-driven “transfer” point, and remain ill-equipped to navigate the complex adult health care system</a:t>
            </a:r>
          </a:p>
          <a:p>
            <a:endParaRPr lang="en-US" dirty="0">
              <a:solidFill>
                <a:schemeClr val="tx1">
                  <a:lumMod val="65000"/>
                  <a:lumOff val="35000"/>
                </a:schemeClr>
              </a:solidFill>
            </a:endParaRPr>
          </a:p>
          <a:p>
            <a:r>
              <a:rPr lang="en-US" dirty="0">
                <a:solidFill>
                  <a:schemeClr val="tx1">
                    <a:lumMod val="65000"/>
                    <a:lumOff val="35000"/>
                  </a:schemeClr>
                </a:solidFill>
              </a:rPr>
              <a:t>The lack of developmentally appropriate tools to assess child and family readiness for transition as a barrier to transition  </a:t>
            </a:r>
          </a:p>
        </p:txBody>
      </p:sp>
    </p:spTree>
    <p:extLst>
      <p:ext uri="{BB962C8B-B14F-4D97-AF65-F5344CB8AC3E}">
        <p14:creationId xmlns:p14="http://schemas.microsoft.com/office/powerpoint/2010/main" val="12934495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a:xfrm>
            <a:off x="328613" y="365126"/>
            <a:ext cx="8186737" cy="1325563"/>
          </a:xfrm>
          <a:solidFill>
            <a:schemeClr val="bg1">
              <a:alpha val="16862"/>
            </a:schemeClr>
          </a:solidFill>
        </p:spPr>
        <p:txBody>
          <a:bodyPr/>
          <a:lstStyle/>
          <a:p>
            <a:r>
              <a:rPr lang="en-US" altLang="en-US" dirty="0">
                <a:solidFill>
                  <a:schemeClr val="tx1">
                    <a:lumMod val="65000"/>
                    <a:lumOff val="35000"/>
                  </a:schemeClr>
                </a:solidFill>
              </a:rPr>
              <a:t>Remaining Obstacles to Address</a:t>
            </a:r>
            <a:endParaRPr lang="en-CA" altLang="en-US" dirty="0"/>
          </a:p>
        </p:txBody>
      </p:sp>
      <p:sp>
        <p:nvSpPr>
          <p:cNvPr id="4100" name="Content Placeholder 5"/>
          <p:cNvSpPr>
            <a:spLocks noGrp="1"/>
          </p:cNvSpPr>
          <p:nvPr>
            <p:ph idx="1"/>
          </p:nvPr>
        </p:nvSpPr>
        <p:spPr>
          <a:xfrm>
            <a:off x="-49564" y="1514474"/>
            <a:ext cx="9079264" cy="4733925"/>
          </a:xfrm>
        </p:spPr>
        <p:txBody>
          <a:bodyPr>
            <a:normAutofit/>
          </a:bodyPr>
          <a:lstStyle/>
          <a:p>
            <a:pPr lvl="1">
              <a:spcAft>
                <a:spcPts val="1200"/>
              </a:spcAft>
              <a:buClr>
                <a:schemeClr val="tx1">
                  <a:lumMod val="65000"/>
                  <a:lumOff val="35000"/>
                </a:schemeClr>
              </a:buClr>
            </a:pPr>
            <a:r>
              <a:rPr lang="en-US" sz="2600" dirty="0">
                <a:solidFill>
                  <a:schemeClr val="tx1">
                    <a:lumMod val="65000"/>
                    <a:lumOff val="35000"/>
                  </a:schemeClr>
                </a:solidFill>
              </a:rPr>
              <a:t>Lack of communication/information between the pediatric and adult healthcare systems </a:t>
            </a:r>
            <a:r>
              <a:rPr lang="en-US" sz="2600" dirty="0">
                <a:solidFill>
                  <a:srgbClr val="B6447B"/>
                </a:solidFill>
                <a:sym typeface="Wingdings" panose="05000000000000000000" pitchFamily="2" charset="2"/>
              </a:rPr>
              <a:t></a:t>
            </a:r>
            <a:endParaRPr lang="en-US" sz="2600" dirty="0">
              <a:solidFill>
                <a:srgbClr val="B6447B"/>
              </a:solidFill>
            </a:endParaRPr>
          </a:p>
          <a:p>
            <a:pPr lvl="1">
              <a:spcAft>
                <a:spcPts val="1200"/>
              </a:spcAft>
              <a:buClr>
                <a:schemeClr val="tx1">
                  <a:lumMod val="65000"/>
                  <a:lumOff val="35000"/>
                </a:schemeClr>
              </a:buClr>
            </a:pPr>
            <a:r>
              <a:rPr lang="en-US" sz="2600" dirty="0">
                <a:solidFill>
                  <a:schemeClr val="tx1">
                    <a:lumMod val="65000"/>
                    <a:lumOff val="35000"/>
                  </a:schemeClr>
                </a:solidFill>
              </a:rPr>
              <a:t>Poor availability of programs/resources </a:t>
            </a:r>
            <a:r>
              <a:rPr lang="en-US" sz="2600" dirty="0">
                <a:solidFill>
                  <a:srgbClr val="B6447B"/>
                </a:solidFill>
                <a:sym typeface="Wingdings" panose="05000000000000000000" pitchFamily="2" charset="2"/>
              </a:rPr>
              <a:t></a:t>
            </a:r>
            <a:endParaRPr lang="en-US" sz="2600" dirty="0">
              <a:solidFill>
                <a:schemeClr val="tx1">
                  <a:lumMod val="65000"/>
                  <a:lumOff val="35000"/>
                </a:schemeClr>
              </a:solidFill>
            </a:endParaRPr>
          </a:p>
          <a:p>
            <a:pPr lvl="1">
              <a:spcAft>
                <a:spcPts val="1200"/>
              </a:spcAft>
              <a:buClr>
                <a:schemeClr val="tx1">
                  <a:lumMod val="65000"/>
                  <a:lumOff val="35000"/>
                </a:schemeClr>
              </a:buClr>
            </a:pPr>
            <a:r>
              <a:rPr lang="en-US" sz="2600" dirty="0">
                <a:solidFill>
                  <a:schemeClr val="tx1">
                    <a:lumMod val="65000"/>
                    <a:lumOff val="35000"/>
                  </a:schemeClr>
                </a:solidFill>
              </a:rPr>
              <a:t>Lack of an identified staff person responsible for transition </a:t>
            </a:r>
            <a:r>
              <a:rPr lang="en-US" sz="2600" dirty="0">
                <a:solidFill>
                  <a:srgbClr val="B6447B"/>
                </a:solidFill>
                <a:sym typeface="Wingdings" panose="05000000000000000000" pitchFamily="2" charset="2"/>
              </a:rPr>
              <a:t></a:t>
            </a:r>
            <a:endParaRPr lang="en-US" sz="2600" dirty="0">
              <a:solidFill>
                <a:schemeClr val="tx1">
                  <a:lumMod val="65000"/>
                  <a:lumOff val="35000"/>
                </a:schemeClr>
              </a:solidFill>
            </a:endParaRPr>
          </a:p>
          <a:p>
            <a:pPr lvl="1">
              <a:spcAft>
                <a:spcPts val="1200"/>
              </a:spcAft>
              <a:buClr>
                <a:schemeClr val="tx1">
                  <a:lumMod val="65000"/>
                  <a:lumOff val="35000"/>
                </a:schemeClr>
              </a:buClr>
            </a:pPr>
            <a:r>
              <a:rPr lang="en-US" sz="2600" dirty="0">
                <a:solidFill>
                  <a:schemeClr val="tx1">
                    <a:lumMod val="65000"/>
                    <a:lumOff val="35000"/>
                  </a:schemeClr>
                </a:solidFill>
              </a:rPr>
              <a:t>Anxiety on the part of pediatricians, adolescents, and their parents about planning for their future health care </a:t>
            </a:r>
            <a:r>
              <a:rPr lang="en-US" sz="2600" dirty="0">
                <a:solidFill>
                  <a:srgbClr val="B6447B"/>
                </a:solidFill>
                <a:sym typeface="Wingdings" panose="05000000000000000000" pitchFamily="2" charset="2"/>
              </a:rPr>
              <a:t></a:t>
            </a:r>
            <a:endParaRPr lang="en-US" sz="2600" dirty="0">
              <a:solidFill>
                <a:schemeClr val="tx1">
                  <a:lumMod val="65000"/>
                  <a:lumOff val="35000"/>
                </a:schemeClr>
              </a:solidFill>
            </a:endParaRPr>
          </a:p>
          <a:p>
            <a:pPr lvl="1">
              <a:spcAft>
                <a:spcPts val="1200"/>
              </a:spcAft>
            </a:pPr>
            <a:r>
              <a:rPr lang="en-US" sz="2600" dirty="0">
                <a:solidFill>
                  <a:schemeClr val="tx1">
                    <a:lumMod val="65000"/>
                    <a:lumOff val="35000"/>
                  </a:schemeClr>
                </a:solidFill>
              </a:rPr>
              <a:t>Limited staff training</a:t>
            </a:r>
          </a:p>
        </p:txBody>
      </p:sp>
      <p:pic>
        <p:nvPicPr>
          <p:cNvPr id="2" name="Picture 1"/>
          <p:cNvPicPr>
            <a:picLocks noChangeAspect="1"/>
          </p:cNvPicPr>
          <p:nvPr/>
        </p:nvPicPr>
        <p:blipFill>
          <a:blip r:embed="rId3"/>
          <a:stretch>
            <a:fillRect/>
          </a:stretch>
        </p:blipFill>
        <p:spPr>
          <a:xfrm>
            <a:off x="-49565" y="6510498"/>
            <a:ext cx="9193565" cy="347502"/>
          </a:xfrm>
          <a:prstGeom prst="rect">
            <a:avLst/>
          </a:prstGeom>
        </p:spPr>
      </p:pic>
      <p:sp>
        <p:nvSpPr>
          <p:cNvPr id="5" name="Rectangle 4"/>
          <p:cNvSpPr/>
          <p:nvPr/>
        </p:nvSpPr>
        <p:spPr>
          <a:xfrm>
            <a:off x="2000249" y="6052206"/>
            <a:ext cx="7315199" cy="646331"/>
          </a:xfrm>
          <a:prstGeom prst="rect">
            <a:avLst/>
          </a:prstGeom>
        </p:spPr>
        <p:txBody>
          <a:bodyPr wrap="square">
            <a:spAutoFit/>
          </a:bodyPr>
          <a:lstStyle/>
          <a:p>
            <a:r>
              <a:rPr lang="en-CA" dirty="0">
                <a:solidFill>
                  <a:schemeClr val="tx1">
                    <a:lumMod val="65000"/>
                    <a:lumOff val="35000"/>
                  </a:schemeClr>
                </a:solidFill>
              </a:rPr>
              <a:t>Provincial Council for Maternal and Child Health (PCMCH), 2013; AAP, 2011 </a:t>
            </a:r>
          </a:p>
          <a:p>
            <a:endParaRPr lang="en-CA" dirty="0">
              <a:solidFill>
                <a:schemeClr val="tx1">
                  <a:lumMod val="65000"/>
                  <a:lumOff val="35000"/>
                </a:schemeClr>
              </a:solidFill>
            </a:endParaRPr>
          </a:p>
        </p:txBody>
      </p:sp>
    </p:spTree>
    <p:extLst>
      <p:ext uri="{BB962C8B-B14F-4D97-AF65-F5344CB8AC3E}">
        <p14:creationId xmlns:p14="http://schemas.microsoft.com/office/powerpoint/2010/main" val="14995885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2" y="336551"/>
            <a:ext cx="8986837" cy="892174"/>
          </a:xfrm>
        </p:spPr>
        <p:txBody>
          <a:bodyPr>
            <a:normAutofit fontScale="90000"/>
          </a:bodyPr>
          <a:lstStyle/>
          <a:p>
            <a:r>
              <a:rPr lang="en-CA" dirty="0"/>
              <a:t>Solution to Obstacles </a:t>
            </a:r>
            <a:r>
              <a:rPr lang="en-CA" dirty="0">
                <a:sym typeface="Wingdings" panose="05000000000000000000" pitchFamily="2" charset="2"/>
              </a:rPr>
              <a:t> </a:t>
            </a:r>
            <a:r>
              <a:rPr lang="en-CA" sz="4600" b="1" dirty="0" err="1">
                <a:solidFill>
                  <a:srgbClr val="B6447B"/>
                </a:solidFill>
                <a:sym typeface="Wingdings" panose="05000000000000000000" pitchFamily="2" charset="2"/>
              </a:rPr>
              <a:t>M</a:t>
            </a:r>
            <a:r>
              <a:rPr lang="en-CA" sz="4600" b="1" dirty="0" err="1">
                <a:solidFill>
                  <a:srgbClr val="B6447B"/>
                </a:solidFill>
              </a:rPr>
              <a:t>yTransition</a:t>
            </a:r>
            <a:r>
              <a:rPr lang="en-CA" sz="4600" b="1" dirty="0">
                <a:solidFill>
                  <a:srgbClr val="B6447B"/>
                </a:solidFill>
              </a:rPr>
              <a:t> App</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5324" b="1308"/>
          <a:stretch/>
        </p:blipFill>
        <p:spPr>
          <a:xfrm>
            <a:off x="2902827" y="1145600"/>
            <a:ext cx="3229497" cy="5360552"/>
          </a:xfrm>
          <a:prstGeom prst="rect">
            <a:avLst/>
          </a:prstGeom>
        </p:spPr>
      </p:pic>
    </p:spTree>
    <p:extLst>
      <p:ext uri="{BB962C8B-B14F-4D97-AF65-F5344CB8AC3E}">
        <p14:creationId xmlns:p14="http://schemas.microsoft.com/office/powerpoint/2010/main" val="32542976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8|1.3"/>
</p:tagLst>
</file>

<file path=ppt/tags/tag2.xml><?xml version="1.0" encoding="utf-8"?>
<p:tagLst xmlns:a="http://schemas.openxmlformats.org/drawingml/2006/main" xmlns:r="http://schemas.openxmlformats.org/officeDocument/2006/relationships" xmlns:p="http://schemas.openxmlformats.org/presentationml/2006/main">
  <p:tag name="TIMING" val="|6.3|7.4"/>
</p:tagLst>
</file>

<file path=ppt/tags/tag3.xml><?xml version="1.0" encoding="utf-8"?>
<p:tagLst xmlns:a="http://schemas.openxmlformats.org/drawingml/2006/main" xmlns:r="http://schemas.openxmlformats.org/officeDocument/2006/relationships" xmlns:p="http://schemas.openxmlformats.org/presentationml/2006/main">
  <p:tag name="TIMING" val="|4.6|0.6"/>
</p:tagLst>
</file>

<file path=ppt/tags/tag4.xml><?xml version="1.0" encoding="utf-8"?>
<p:tagLst xmlns:a="http://schemas.openxmlformats.org/drawingml/2006/main" xmlns:r="http://schemas.openxmlformats.org/officeDocument/2006/relationships" xmlns:p="http://schemas.openxmlformats.org/presentationml/2006/main">
  <p:tag name="TIMING" val="|4.4"/>
</p:tagLst>
</file>

<file path=ppt/theme/theme1.xml><?xml version="1.0" encoding="utf-8"?>
<a:theme xmlns:a="http://schemas.openxmlformats.org/drawingml/2006/main" name="Office Theme">
  <a:themeElements>
    <a:clrScheme name="Custom 4">
      <a:dk1>
        <a:sysClr val="windowText" lastClr="000000"/>
      </a:dk1>
      <a:lt1>
        <a:sysClr val="window" lastClr="FFFFFF"/>
      </a:lt1>
      <a:dk2>
        <a:srgbClr val="44546A"/>
      </a:dk2>
      <a:lt2>
        <a:srgbClr val="E7E6E6"/>
      </a:lt2>
      <a:accent1>
        <a:srgbClr val="BA447B"/>
      </a:accent1>
      <a:accent2>
        <a:srgbClr val="8E979D"/>
      </a:accent2>
      <a:accent3>
        <a:srgbClr val="0589A8"/>
      </a:accent3>
      <a:accent4>
        <a:srgbClr val="745D95"/>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nChild">
      <a:dk1>
        <a:srgbClr val="687178"/>
      </a:dk1>
      <a:lt1>
        <a:sysClr val="window" lastClr="FFFFFF"/>
      </a:lt1>
      <a:dk2>
        <a:srgbClr val="44546A"/>
      </a:dk2>
      <a:lt2>
        <a:srgbClr val="E7E6E6"/>
      </a:lt2>
      <a:accent1>
        <a:srgbClr val="B6447C"/>
      </a:accent1>
      <a:accent2>
        <a:srgbClr val="8E979D"/>
      </a:accent2>
      <a:accent3>
        <a:srgbClr val="0589A8"/>
      </a:accent3>
      <a:accent4>
        <a:srgbClr val="745E96"/>
      </a:accent4>
      <a:accent5>
        <a:srgbClr val="2D4888"/>
      </a:accent5>
      <a:accent6>
        <a:srgbClr val="729660"/>
      </a:accent6>
      <a:hlink>
        <a:srgbClr val="2F7887"/>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49A8E48-3025-4668-938A-1839F04D9ABA}" vid="{AF948B31-BBA9-40C8-9D84-9F0D7F6B0A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1896</TotalTime>
  <Words>2715</Words>
  <Application>Microsoft Office PowerPoint</Application>
  <PresentationFormat>On-screen Show (4:3)</PresentationFormat>
  <Paragraphs>541</Paragraphs>
  <Slides>71</Slides>
  <Notes>19</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71</vt:i4>
      </vt:variant>
    </vt:vector>
  </HeadingPairs>
  <TitlesOfParts>
    <vt:vector size="90" baseType="lpstr">
      <vt:lpstr>Arial Unicode MS</vt:lpstr>
      <vt:lpstr>MS Mincho</vt:lpstr>
      <vt:lpstr>MS PGothic</vt:lpstr>
      <vt:lpstr>MS PGothic</vt:lpstr>
      <vt:lpstr>Arial</vt:lpstr>
      <vt:lpstr>Avenir LT Std 65 Medium</vt:lpstr>
      <vt:lpstr>Calibri</vt:lpstr>
      <vt:lpstr>Calibri Light</vt:lpstr>
      <vt:lpstr>Cambria</vt:lpstr>
      <vt:lpstr>Corbel</vt:lpstr>
      <vt:lpstr>Courier New</vt:lpstr>
      <vt:lpstr>Gill Sans</vt:lpstr>
      <vt:lpstr>Gill Sans MT</vt:lpstr>
      <vt:lpstr>Lucida Sans Unicode</vt:lpstr>
      <vt:lpstr>Open Sans</vt:lpstr>
      <vt:lpstr>Times New Roman</vt:lpstr>
      <vt:lpstr>Wingdings</vt:lpstr>
      <vt:lpstr>Office Theme</vt:lpstr>
      <vt:lpstr>1_Office Theme</vt:lpstr>
      <vt:lpstr>PowerPoint Presentation</vt:lpstr>
      <vt:lpstr>PowerPoint Presentation</vt:lpstr>
      <vt:lpstr>Background</vt:lpstr>
      <vt:lpstr>PowerPoint Presentation</vt:lpstr>
      <vt:lpstr>Transitions Can Be Challenging!</vt:lpstr>
      <vt:lpstr>Health Transition &amp; Transfer</vt:lpstr>
      <vt:lpstr>What Are the Issues?</vt:lpstr>
      <vt:lpstr>Unplanned Transition</vt:lpstr>
      <vt:lpstr>Transition Field</vt:lpstr>
      <vt:lpstr>Obstacles to Successful Transition</vt:lpstr>
      <vt:lpstr>Transition-Q</vt:lpstr>
      <vt:lpstr>PowerPoint Presentation</vt:lpstr>
      <vt:lpstr>Conclusion </vt:lpstr>
      <vt:lpstr>PowerPoint Presentation</vt:lpstr>
      <vt:lpstr>Teens Reaching Adulthood:  Needs and Support for Improved Transitional care In ONtario (TRANSITION)</vt:lpstr>
      <vt:lpstr>Year 1 (2014-2015)</vt:lpstr>
      <vt:lpstr>Environmental Scan (1)</vt:lpstr>
      <vt:lpstr>Environmental Scan (2) </vt:lpstr>
      <vt:lpstr>Year 2 (2015-2016) Implemention &amp; Validation TRANSITION-Q (12-18+)</vt:lpstr>
      <vt:lpstr>Research Question</vt:lpstr>
      <vt:lpstr>PowerPoint Presentation</vt:lpstr>
      <vt:lpstr>Design</vt:lpstr>
      <vt:lpstr>Population</vt:lpstr>
      <vt:lpstr>PowerPoint Presentation</vt:lpstr>
      <vt:lpstr>Measures</vt:lpstr>
      <vt:lpstr>Results</vt:lpstr>
      <vt:lpstr>Participant Demographics</vt:lpstr>
      <vt:lpstr>PowerPoint Presentation</vt:lpstr>
      <vt:lpstr>PowerPoint Presentation</vt:lpstr>
      <vt:lpstr>Transition-Q Score vs. I am Ready Statement</vt:lpstr>
      <vt:lpstr>PowerPoint Presentation</vt:lpstr>
      <vt:lpstr>PowerPoint Presentation</vt:lpstr>
      <vt:lpstr>TRANSITION-Teens Reaching Adulthood: Needs and Support for Improved Transitional care In ONtario</vt:lpstr>
      <vt:lpstr>What We Did</vt:lpstr>
      <vt:lpstr>Results</vt:lpstr>
      <vt:lpstr>Apps</vt:lpstr>
      <vt:lpstr>Apps</vt:lpstr>
      <vt:lpstr>In-Clinic Interventions</vt:lpstr>
      <vt:lpstr>Education &amp; Support</vt:lpstr>
      <vt:lpstr>A Couple of Quotes</vt:lpstr>
      <vt:lpstr>PowerPoint Presentation</vt:lpstr>
      <vt:lpstr>PowerPoint Presentation</vt:lpstr>
      <vt:lpstr>Methods</vt:lpstr>
      <vt:lpstr>How does Transition-Q work?</vt:lpstr>
      <vt:lpstr>Hierarchy  Do the items in a scale map out the hypothesized construct? </vt:lpstr>
      <vt:lpstr>A Continuum of Difficulty</vt:lpstr>
      <vt:lpstr>PowerPoint Presentation</vt:lpstr>
      <vt:lpstr>Data Analysis</vt:lpstr>
      <vt:lpstr>Samples &amp; Recruitment</vt:lpstr>
      <vt:lpstr>Validation Sample by Site</vt:lpstr>
      <vt:lpstr>Original Sample: 337 Participants by Health Condition &amp; Gender</vt:lpstr>
      <vt:lpstr>PowerPoint Presentation</vt:lpstr>
      <vt:lpstr>Number of Participants by Gender</vt:lpstr>
      <vt:lpstr>Number of Participants by Age</vt:lpstr>
      <vt:lpstr>Response Options </vt:lpstr>
      <vt:lpstr>Targeting</vt:lpstr>
      <vt:lpstr>Reliability</vt:lpstr>
      <vt:lpstr>Fit to the Rasch Model</vt:lpstr>
      <vt:lpstr>Construct Validity</vt:lpstr>
      <vt:lpstr>Mean Score by Age (p-values &lt;0.01)</vt:lpstr>
      <vt:lpstr>Construct Validity</vt:lpstr>
      <vt:lpstr>Question: I am ready to transfer to adult healthcare (p-values &lt;0.01)</vt:lpstr>
      <vt:lpstr>Clinical Application</vt:lpstr>
      <vt:lpstr>PowerPoint Presentation</vt:lpstr>
      <vt:lpstr>Interpretation Table </vt:lpstr>
      <vt:lpstr>Conclusion</vt:lpstr>
      <vt:lpstr>Thank-Q</vt:lpstr>
      <vt:lpstr>Summary</vt:lpstr>
      <vt:lpstr>Obstacles to Successful Transition Addressed by OCHSU</vt:lpstr>
      <vt:lpstr>Remaining Obstacles to Address</vt:lpstr>
      <vt:lpstr>Solution to Obstacles  MyTransition App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Teens Reaching Adulthood: Needs and Support for Improved Transitional care  In Ontario (TRANSITION)</dc:title>
  <dc:creator>Sofía Zhang</dc:creator>
  <cp:lastModifiedBy>Administrator, step</cp:lastModifiedBy>
  <cp:revision>91</cp:revision>
  <dcterms:created xsi:type="dcterms:W3CDTF">2017-05-31T15:20:12Z</dcterms:created>
  <dcterms:modified xsi:type="dcterms:W3CDTF">2017-12-14T21:24:27Z</dcterms:modified>
</cp:coreProperties>
</file>