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9" r:id="rId2"/>
    <p:sldId id="376" r:id="rId3"/>
    <p:sldId id="371" r:id="rId4"/>
    <p:sldId id="275" r:id="rId5"/>
    <p:sldId id="362" r:id="rId6"/>
    <p:sldId id="363" r:id="rId7"/>
    <p:sldId id="377" r:id="rId8"/>
    <p:sldId id="378" r:id="rId9"/>
    <p:sldId id="366" r:id="rId10"/>
    <p:sldId id="365" r:id="rId11"/>
    <p:sldId id="364" r:id="rId12"/>
    <p:sldId id="367" r:id="rId13"/>
    <p:sldId id="278" r:id="rId14"/>
    <p:sldId id="368" r:id="rId15"/>
    <p:sldId id="369" r:id="rId16"/>
    <p:sldId id="370" r:id="rId17"/>
    <p:sldId id="373" r:id="rId18"/>
    <p:sldId id="374" r:id="rId19"/>
    <p:sldId id="375" r:id="rId20"/>
    <p:sldId id="385" r:id="rId21"/>
    <p:sldId id="379" r:id="rId22"/>
    <p:sldId id="380" r:id="rId23"/>
    <p:sldId id="381" r:id="rId24"/>
    <p:sldId id="382" r:id="rId25"/>
    <p:sldId id="383" r:id="rId26"/>
    <p:sldId id="38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fía Zhang" initials="SZ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447B"/>
    <a:srgbClr val="8E979D"/>
    <a:srgbClr val="745D95"/>
    <a:srgbClr val="058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50" autoAdjust="0"/>
    <p:restoredTop sz="78375" autoAdjust="0"/>
  </p:normalViewPr>
  <p:slideViewPr>
    <p:cSldViewPr snapToGrid="0">
      <p:cViewPr varScale="1">
        <p:scale>
          <a:sx n="92" d="100"/>
          <a:sy n="92" d="100"/>
        </p:scale>
        <p:origin x="4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B71BB-70C1-44DF-B8BF-F523D3002A00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DFF2B-E26F-4A45-865B-DB5D15D074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500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799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6101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6902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DFF2B-E26F-4A45-865B-DB5D15D074B3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78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65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235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023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6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39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219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B644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pPr/>
              <a:t>14/12/2017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931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8E97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pPr/>
              <a:t>14/12/2017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2882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0589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pPr/>
              <a:t>14/12/2017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12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745D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pPr/>
              <a:t>14/12/2017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071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011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115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2760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783" y="6586698"/>
            <a:ext cx="9193565" cy="34750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DDF0-76DB-4770-879E-48DACAEC3CD8}" type="datetimeFigureOut">
              <a:rPr lang="en-CA" smtClean="0"/>
              <a:t>14/12/2017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7C4E-DB89-4BE8-8469-6DABED49D5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62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470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55229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B55DDF0-76DB-4770-879E-48DACAEC3CD8}" type="datetimeFigureOut">
              <a:rPr lang="en-CA" smtClean="0"/>
              <a:pPr/>
              <a:t>14/12/2017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52296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55229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CA87C4E-DB89-4BE8-8469-6DABED49D565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344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74" r:id="rId10"/>
    <p:sldLayoutId id="2147483675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97741" y="644222"/>
            <a:ext cx="8305800" cy="11347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2700" b="1" dirty="0"/>
              <a:t>An app-based Transition Toolkit targeting youth with chronic health conditions: A randomized control trial as a foundation to improve healthcare transitions and outcomes</a:t>
            </a:r>
            <a:endParaRPr lang="en-CA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829" y="4174166"/>
            <a:ext cx="8003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Dr. Jan Willem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Gorter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&amp;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Nadilein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Mahlberg, MSc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508" y="5094078"/>
            <a:ext cx="84331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OCHSU/HAHSO Transition Stakeholder Alliance Meeting</a:t>
            </a:r>
          </a:p>
          <a:p>
            <a:pPr algn="ctr"/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June 2, 2017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78" y="2318224"/>
            <a:ext cx="8305800" cy="9892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4000" b="1" dirty="0"/>
              <a:t>The </a:t>
            </a:r>
            <a:r>
              <a:rPr lang="en-CA" sz="4000" b="1" dirty="0" err="1">
                <a:solidFill>
                  <a:schemeClr val="accent1"/>
                </a:solidFill>
              </a:rPr>
              <a:t>ApplyIT</a:t>
            </a:r>
            <a:r>
              <a:rPr lang="en-CA" sz="4000" b="1" dirty="0"/>
              <a:t> Study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</a:rPr>
              <a:t>Apply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MyTransition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App </a:t>
            </a:r>
            <a:r>
              <a:rPr lang="en-US" sz="4000" b="1" dirty="0">
                <a:solidFill>
                  <a:schemeClr val="accent1"/>
                </a:solidFill>
              </a:rPr>
              <a:t>I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</a:t>
            </a:r>
            <a:r>
              <a:rPr lang="en-US" sz="4000" b="1" dirty="0">
                <a:solidFill>
                  <a:schemeClr val="accent1"/>
                </a:solidFill>
              </a:rPr>
              <a:t>T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ransition</a:t>
            </a:r>
            <a:endParaRPr lang="en-CA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Picture 2" descr="McMaste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137" y="6086921"/>
            <a:ext cx="1197032" cy="67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new M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64" y="6084014"/>
            <a:ext cx="1410654" cy="53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hahso-logo (1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300" y="6084014"/>
            <a:ext cx="1022467" cy="73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41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97741" y="644222"/>
            <a:ext cx="8305800" cy="11347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CA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741" y="1595889"/>
            <a:ext cx="80038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Multidisciplinary group from McMaster University and Hamilton Health Sciences, and an extension of previous successful collaborations in transition research.</a:t>
            </a: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Co-PIs: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Drs. Jan Willem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Gorter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&amp; Christina Grant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Co-Applicants: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Drs.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Lehana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Thabane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(Statistics), Steve Arora (Nephrology), Tapas Mondal (Cardiology), Andrew Don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Wauchope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(Lipids), Zubin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Punthakee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(Diabetes), Gabriel Ronen (Neurology) and Vicky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Breakey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HaemOnc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MCH Quality Improvement Leads: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Skradski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&amp; Tracy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Akitt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Collaborator: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Khush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Amaria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Youth Collaborators: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Julia Hanes &amp;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Nini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Nguyen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14884" y="365126"/>
            <a:ext cx="8200466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CA" b="1" dirty="0" err="1">
                <a:solidFill>
                  <a:srgbClr val="B6447B"/>
                </a:solidFill>
              </a:rPr>
              <a:t>ApplyIT</a:t>
            </a:r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Study Team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5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269750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5400" b="1" dirty="0">
                <a:solidFill>
                  <a:schemeClr val="bg1"/>
                </a:solidFill>
              </a:rPr>
              <a:t>The </a:t>
            </a:r>
            <a:r>
              <a:rPr lang="en-CA" sz="5400" b="1" dirty="0" err="1">
                <a:solidFill>
                  <a:schemeClr val="bg1"/>
                </a:solidFill>
              </a:rPr>
              <a:t>ApplyIT</a:t>
            </a:r>
            <a:r>
              <a:rPr lang="en-CA" sz="5400" b="1" dirty="0">
                <a:solidFill>
                  <a:schemeClr val="bg1"/>
                </a:solidFill>
              </a:rPr>
              <a:t> Study</a:t>
            </a:r>
            <a:br>
              <a:rPr lang="en-CA" sz="5400" b="1" dirty="0">
                <a:solidFill>
                  <a:schemeClr val="bg1"/>
                </a:solidFill>
              </a:rPr>
            </a:br>
            <a:r>
              <a:rPr lang="en-CA" sz="900" b="1" dirty="0">
                <a:solidFill>
                  <a:schemeClr val="bg1"/>
                </a:solidFill>
              </a:rPr>
              <a:t/>
            </a:r>
            <a:br>
              <a:rPr lang="en-CA" sz="900" b="1" dirty="0">
                <a:solidFill>
                  <a:schemeClr val="bg1"/>
                </a:solidFill>
              </a:rPr>
            </a:br>
            <a:r>
              <a:rPr lang="en-CA" dirty="0">
                <a:solidFill>
                  <a:schemeClr val="bg1"/>
                </a:solidFill>
              </a:rPr>
              <a:t>Pilot RCT</a:t>
            </a:r>
          </a:p>
        </p:txBody>
      </p:sp>
    </p:spTree>
    <p:extLst>
      <p:ext uri="{BB962C8B-B14F-4D97-AF65-F5344CB8AC3E}">
        <p14:creationId xmlns:p14="http://schemas.microsoft.com/office/powerpoint/2010/main" val="74501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Research Purpose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31707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Responds to the need for a systematically well-designed research approach to developing evidence-based transition tools 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Tools that can be: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Affordable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Easily implemented in healthcare systems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Applicable to the majority of youth with chronic health conditions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964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Research Question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3485804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Objectives:</a:t>
            </a:r>
          </a:p>
          <a:p>
            <a:pPr marL="914400" lvl="1" indent="-4572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collect information to design a large multi-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centre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RCT to assess implementation of the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MyTransition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app</a:t>
            </a:r>
          </a:p>
          <a:p>
            <a:pPr marL="914400" lvl="1" indent="-457200">
              <a:spcAft>
                <a:spcPts val="1800"/>
              </a:spcAft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assess the feasibility and potential effect of the </a:t>
            </a:r>
            <a:r>
              <a:rPr lang="en-CA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MyTransition</a:t>
            </a:r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app-based transition toolkit for improving health of youth, healthcare transition experience, and achievement of health and life goals</a:t>
            </a:r>
            <a:r>
              <a:rPr lang="en-CA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75370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4196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Pilot RCT informed by patient and family stakeholders</a:t>
            </a:r>
          </a:p>
          <a:p>
            <a:pPr>
              <a:spcAft>
                <a:spcPts val="1800"/>
              </a:spcAft>
            </a:pPr>
            <a:r>
              <a:rPr lang="en-US" i="1" dirty="0">
                <a:solidFill>
                  <a:schemeClr val="accent1"/>
                </a:solidFill>
              </a:rPr>
              <a:t>“I believe that every single 17 year old has the right to have a successful transition to adult care because it is such a vulnerable and essential period in their life. I truly believe that the project will be a key player in evaluating the effectiveness of a successful transition and ultimately leading to better health outcomes. This project will help to spread awareness of the importance of transitions to health care professionals so it is made a priority when youth enter that stage in their life”.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(From Letter of Support by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Nini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Nguyen, Youth Collaborator)</a:t>
            </a:r>
          </a:p>
        </p:txBody>
      </p:sp>
    </p:spTree>
    <p:extLst>
      <p:ext uri="{BB962C8B-B14F-4D97-AF65-F5344CB8AC3E}">
        <p14:creationId xmlns:p14="http://schemas.microsoft.com/office/powerpoint/2010/main" val="321031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Outcomes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4196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Outcome: </a:t>
            </a:r>
          </a:p>
          <a:p>
            <a:pPr lvl="1">
              <a:spcAft>
                <a:spcPts val="1800"/>
              </a:spcAft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Feasibility</a:t>
            </a:r>
          </a:p>
          <a:p>
            <a:pPr lvl="2"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Completion rate of 90%</a:t>
            </a:r>
          </a:p>
          <a:p>
            <a:pPr lvl="2"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Engagement of patients, parents, and HCPs</a:t>
            </a:r>
          </a:p>
          <a:p>
            <a:pPr lvl="2"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Integration of the intervention in healthcare systems</a:t>
            </a:r>
          </a:p>
        </p:txBody>
      </p:sp>
    </p:spTree>
    <p:extLst>
      <p:ext uri="{BB962C8B-B14F-4D97-AF65-F5344CB8AC3E}">
        <p14:creationId xmlns:p14="http://schemas.microsoft.com/office/powerpoint/2010/main" val="2248010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Outcomes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399"/>
            <a:ext cx="8502545" cy="479066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Secondary Outcomes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Assess potential effect of an app-based transition toolkit for improving:</a:t>
            </a:r>
          </a:p>
          <a:p>
            <a:pPr lvl="2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Health of youth (Quality of Life)</a:t>
            </a:r>
          </a:p>
          <a:p>
            <a:pPr lvl="3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Short-Form Six-Dimension (SF-6D)</a:t>
            </a:r>
          </a:p>
          <a:p>
            <a:pPr lvl="2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Healthcare transition experience</a:t>
            </a:r>
          </a:p>
          <a:p>
            <a:pPr lvl="3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 satisfaction questionnaire, qualitative interviews</a:t>
            </a:r>
          </a:p>
          <a:p>
            <a:pPr lvl="2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Achievement of health and life goals </a:t>
            </a:r>
          </a:p>
          <a:p>
            <a:pPr lvl="3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Canadian Occupational Performance Measure (COPM)</a:t>
            </a:r>
          </a:p>
        </p:txBody>
      </p:sp>
    </p:spTree>
    <p:extLst>
      <p:ext uri="{BB962C8B-B14F-4D97-AF65-F5344CB8AC3E}">
        <p14:creationId xmlns:p14="http://schemas.microsoft.com/office/powerpoint/2010/main" val="2706878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Sample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 youth (50 in each arm) between the ages of 14-18 with a chronic health condition, who attend a participating clinic at MCH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Must be able to utilize the intervention tool as well as read and understand English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Must be independent in areas of daily functioning, self-care and/or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466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Sampling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Convenience sampling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Draw sample from 8 different clinics with MCH: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082699"/>
              </p:ext>
            </p:extLst>
          </p:nvPr>
        </p:nvGraphicFramePr>
        <p:xfrm>
          <a:off x="1324495" y="3051233"/>
          <a:ext cx="6639098" cy="245179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411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979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51793"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Nephrology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Cardiology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Lipids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Diabetes</a:t>
                      </a:r>
                      <a:endParaRPr lang="en-C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Neurology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HaemOnc</a:t>
                      </a:r>
                      <a:endParaRPr lang="en-US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Developmental</a:t>
                      </a:r>
                      <a:r>
                        <a:rPr lang="en-US" sz="24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Pediatrics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US" sz="24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Adolescent Medicine</a:t>
                      </a:r>
                      <a:endParaRPr lang="en-CA" sz="24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57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US" dirty="0"/>
              <a:t>Methods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Participants will be screened by affiliated clinic and potential participants will be approached by RC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Participants will sign consent and complete baseline visit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Randomized into intervention or control group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3- and 6-month follow-up visits</a:t>
            </a:r>
          </a:p>
        </p:txBody>
      </p:sp>
    </p:spTree>
    <p:extLst>
      <p:ext uri="{BB962C8B-B14F-4D97-AF65-F5344CB8AC3E}">
        <p14:creationId xmlns:p14="http://schemas.microsoft.com/office/powerpoint/2010/main" val="193365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US" dirty="0"/>
              <a:t>Intervention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Provided link to download the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MyTransition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app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RC will review with participants and parents how to use the app in interactions during and outside of clinic visits for condition management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Receive monthly reminder messages from RC to promote the use of the app in interactions with HCPs at all clinic visits 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Review of transition goals set by the participant with participant and parent</a:t>
            </a:r>
          </a:p>
        </p:txBody>
      </p:sp>
    </p:spTree>
    <p:extLst>
      <p:ext uri="{BB962C8B-B14F-4D97-AF65-F5344CB8AC3E}">
        <p14:creationId xmlns:p14="http://schemas.microsoft.com/office/powerpoint/2010/main" val="323633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9501"/>
            <a:ext cx="8229600" cy="1228725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Measures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378226"/>
            <a:ext cx="8295713" cy="50940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Demographic Common Data Elements: </a:t>
            </a:r>
            <a:r>
              <a:rPr lang="en-US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detailed demographic information and eHealth literacy</a:t>
            </a:r>
            <a:endParaRPr lang="en-US" sz="2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TRANSITION-Q: </a:t>
            </a:r>
            <a:r>
              <a:rPr lang="en-US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transition readiness/self-management ability scale</a:t>
            </a:r>
            <a:endParaRPr lang="en-US" sz="2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Short-Form Six Dimension: </a:t>
            </a:r>
            <a:r>
              <a:rPr lang="en-US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describes and values individuals’ health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 Satisfaction Questionnaire: </a:t>
            </a:r>
            <a:r>
              <a:rPr lang="en-US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measures satisfaction with health and human services received by individuals and families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Canadian Occupational Performance Measure: </a:t>
            </a:r>
            <a:r>
              <a:rPr lang="en-US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captures a client’s self-perception of performance and satisfaction in everyday living, over time</a:t>
            </a:r>
          </a:p>
        </p:txBody>
      </p:sp>
    </p:spTree>
    <p:extLst>
      <p:ext uri="{BB962C8B-B14F-4D97-AF65-F5344CB8AC3E}">
        <p14:creationId xmlns:p14="http://schemas.microsoft.com/office/powerpoint/2010/main" val="123580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US" dirty="0"/>
              <a:t>Qualitative Interviews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Will qualitatively explore experiences and perceptions of youth, parents, and HCPs about transition to adult healthcare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Purposefully sample 10 youth from the intervention group, along with 10 each of their parents and HCPs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Triangulation of sources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Individual interviews</a:t>
            </a:r>
          </a:p>
        </p:txBody>
      </p:sp>
    </p:spTree>
    <p:extLst>
      <p:ext uri="{BB962C8B-B14F-4D97-AF65-F5344CB8AC3E}">
        <p14:creationId xmlns:p14="http://schemas.microsoft.com/office/powerpoint/2010/main" val="652353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US" dirty="0"/>
              <a:t>Timeline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Year 1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and finalize all study documents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Obtain ethics approval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participant recruitment and begin follow-up visits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Conduct qualitative interviews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 qualitative analysis</a:t>
            </a:r>
          </a:p>
        </p:txBody>
      </p:sp>
    </p:spTree>
    <p:extLst>
      <p:ext uri="{BB962C8B-B14F-4D97-AF65-F5344CB8AC3E}">
        <p14:creationId xmlns:p14="http://schemas.microsoft.com/office/powerpoint/2010/main" val="2363333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US" dirty="0"/>
              <a:t>Timeline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682836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Year 2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participant follow-up (3- and 6-month visits)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qualitative analysis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Customize app based on feedback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Hold stakeholder alliance meeting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 and complete quantitative analysis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Manuscript preparation and submission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Finalize plan for multi-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centre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RCT</a:t>
            </a:r>
          </a:p>
        </p:txBody>
      </p:sp>
    </p:spTree>
    <p:extLst>
      <p:ext uri="{BB962C8B-B14F-4D97-AF65-F5344CB8AC3E}">
        <p14:creationId xmlns:p14="http://schemas.microsoft.com/office/powerpoint/2010/main" val="1535057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2630344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CA" sz="5400" b="1" dirty="0">
                <a:solidFill>
                  <a:schemeClr val="bg1"/>
                </a:solidFill>
              </a:rPr>
              <a:t>Expansion of the </a:t>
            </a:r>
            <a:r>
              <a:rPr lang="en-CA" sz="5400" b="1" dirty="0" err="1">
                <a:solidFill>
                  <a:schemeClr val="bg1"/>
                </a:solidFill>
              </a:rPr>
              <a:t>ApplyIT</a:t>
            </a:r>
            <a:r>
              <a:rPr lang="en-CA" sz="5400" b="1" dirty="0">
                <a:solidFill>
                  <a:schemeClr val="bg1"/>
                </a:solidFill>
              </a:rPr>
              <a:t> Study</a:t>
            </a:r>
            <a:br>
              <a:rPr lang="en-CA" sz="5400" b="1" dirty="0">
                <a:solidFill>
                  <a:schemeClr val="bg1"/>
                </a:solidFill>
              </a:rPr>
            </a:br>
            <a:r>
              <a:rPr lang="en-CA" sz="900" b="1" dirty="0">
                <a:solidFill>
                  <a:schemeClr val="bg1"/>
                </a:solidFill>
              </a:rPr>
              <a:t/>
            </a:r>
            <a:br>
              <a:rPr lang="en-CA" sz="900" b="1" dirty="0">
                <a:solidFill>
                  <a:schemeClr val="bg1"/>
                </a:solidFill>
              </a:rPr>
            </a:br>
            <a:r>
              <a:rPr lang="en-CA" dirty="0">
                <a:solidFill>
                  <a:schemeClr val="bg1"/>
                </a:solidFill>
              </a:rPr>
              <a:t>Multi-Centre RCT</a:t>
            </a:r>
          </a:p>
        </p:txBody>
      </p:sp>
    </p:spTree>
    <p:extLst>
      <p:ext uri="{BB962C8B-B14F-4D97-AF65-F5344CB8AC3E}">
        <p14:creationId xmlns:p14="http://schemas.microsoft.com/office/powerpoint/2010/main" val="3081352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Multi-Centre RCT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31707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Expand to hospitals and organizations within Ontario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TRANSITION Research network (7 sites)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Possible funding agencies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PSI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CIHR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6136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Grou</a:t>
            </a:r>
            <a:r>
              <a:rPr lang="en-CA" dirty="0"/>
              <a:t>p Discussion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4884" y="1676400"/>
            <a:ext cx="8502545" cy="431707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would you see this study being rolled out within your clinic/organization?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are some points we need to consider moving forward? 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comments/questions?? </a:t>
            </a:r>
          </a:p>
        </p:txBody>
      </p:sp>
    </p:spTree>
    <p:extLst>
      <p:ext uri="{BB962C8B-B14F-4D97-AF65-F5344CB8AC3E}">
        <p14:creationId xmlns:p14="http://schemas.microsoft.com/office/powerpoint/2010/main" val="1673382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63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6829" y="4174166"/>
            <a:ext cx="8003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Dr. Jan Willem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Gorter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3508" y="5094078"/>
            <a:ext cx="84331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OCHSU/HAHSO Transition Stakeholder Alliance Meeting</a:t>
            </a:r>
          </a:p>
          <a:p>
            <a:pPr algn="ctr"/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June 2, 2017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78" y="2011684"/>
            <a:ext cx="8305800" cy="14121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/>
              <a:t>MOVING FORWARD…</a:t>
            </a:r>
          </a:p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focus on Intervention Studies</a:t>
            </a:r>
            <a:endParaRPr lang="en-CA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49" y="296487"/>
            <a:ext cx="3138055" cy="74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6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08939" y="279969"/>
            <a:ext cx="8876871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Program of Transition Research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8065" y="1509865"/>
            <a:ext cx="8977745" cy="5026030"/>
            <a:chOff x="0" y="0"/>
            <a:chExt cx="9462628" cy="6684213"/>
          </a:xfrm>
        </p:grpSpPr>
        <p:sp>
          <p:nvSpPr>
            <p:cNvPr id="5" name="Shape 1583"/>
            <p:cNvSpPr/>
            <p:nvPr/>
          </p:nvSpPr>
          <p:spPr>
            <a:xfrm>
              <a:off x="2160270" y="444246"/>
              <a:ext cx="7127748" cy="323850"/>
            </a:xfrm>
            <a:custGeom>
              <a:avLst/>
              <a:gdLst/>
              <a:ahLst/>
              <a:cxnLst/>
              <a:rect l="0" t="0" r="0" b="0"/>
              <a:pathLst>
                <a:path w="7127748" h="323850">
                  <a:moveTo>
                    <a:pt x="0" y="0"/>
                  </a:moveTo>
                  <a:lnTo>
                    <a:pt x="7127748" y="0"/>
                  </a:lnTo>
                  <a:lnTo>
                    <a:pt x="7127748" y="323850"/>
                  </a:lnTo>
                  <a:lnTo>
                    <a:pt x="0" y="32385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A9AD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6" name="Shape 8"/>
            <p:cNvSpPr/>
            <p:nvPr/>
          </p:nvSpPr>
          <p:spPr>
            <a:xfrm>
              <a:off x="2160270" y="444246"/>
              <a:ext cx="7127748" cy="323850"/>
            </a:xfrm>
            <a:custGeom>
              <a:avLst/>
              <a:gdLst/>
              <a:ahLst/>
              <a:cxnLst/>
              <a:rect l="0" t="0" r="0" b="0"/>
              <a:pathLst>
                <a:path w="7127748" h="323850">
                  <a:moveTo>
                    <a:pt x="0" y="0"/>
                  </a:moveTo>
                  <a:lnTo>
                    <a:pt x="0" y="323850"/>
                  </a:lnTo>
                  <a:lnTo>
                    <a:pt x="7127748" y="323850"/>
                  </a:lnTo>
                  <a:lnTo>
                    <a:pt x="7127748" y="0"/>
                  </a:lnTo>
                  <a:close/>
                </a:path>
              </a:pathLst>
            </a:custGeom>
            <a:solidFill>
              <a:srgbClr val="0589A8"/>
            </a:solidFill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7" name="Shape 10"/>
            <p:cNvSpPr/>
            <p:nvPr/>
          </p:nvSpPr>
          <p:spPr>
            <a:xfrm>
              <a:off x="2160270" y="768096"/>
              <a:ext cx="0" cy="123444"/>
            </a:xfrm>
            <a:custGeom>
              <a:avLst/>
              <a:gdLst/>
              <a:ahLst/>
              <a:cxnLst/>
              <a:rect l="0" t="0" r="0" b="0"/>
              <a:pathLst>
                <a:path h="123444">
                  <a:moveTo>
                    <a:pt x="0" y="0"/>
                  </a:moveTo>
                  <a:lnTo>
                    <a:pt x="0" y="12344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8" name="Shape 14"/>
            <p:cNvSpPr/>
            <p:nvPr/>
          </p:nvSpPr>
          <p:spPr>
            <a:xfrm>
              <a:off x="9288005" y="768096"/>
              <a:ext cx="0" cy="123444"/>
            </a:xfrm>
            <a:custGeom>
              <a:avLst/>
              <a:gdLst/>
              <a:ahLst/>
              <a:cxnLst/>
              <a:rect l="0" t="0" r="0" b="0"/>
              <a:pathLst>
                <a:path h="123444">
                  <a:moveTo>
                    <a:pt x="0" y="0"/>
                  </a:moveTo>
                  <a:lnTo>
                    <a:pt x="0" y="12344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259077" y="925568"/>
              <a:ext cx="57017" cy="1372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146280" y="925568"/>
              <a:ext cx="150020" cy="1372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De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02494" y="1047179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325358" y="925568"/>
              <a:ext cx="137270" cy="1372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22</a:t>
              </a:r>
            </a:p>
          </p:txBody>
        </p:sp>
        <p:sp>
          <p:nvSpPr>
            <p:cNvPr id="13" name="Shape 18"/>
            <p:cNvSpPr/>
            <p:nvPr/>
          </p:nvSpPr>
          <p:spPr>
            <a:xfrm>
              <a:off x="3051048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920740" y="942784"/>
              <a:ext cx="178193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54851" y="942784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77715" y="942784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16</a:t>
              </a:r>
            </a:p>
          </p:txBody>
        </p:sp>
        <p:sp>
          <p:nvSpPr>
            <p:cNvPr id="17" name="Shape 22"/>
            <p:cNvSpPr/>
            <p:nvPr/>
          </p:nvSpPr>
          <p:spPr>
            <a:xfrm>
              <a:off x="3941827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811518" y="942784"/>
              <a:ext cx="178193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45629" y="942784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969253" y="942784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17</a:t>
              </a:r>
            </a:p>
          </p:txBody>
        </p:sp>
        <p:sp>
          <p:nvSpPr>
            <p:cNvPr id="21" name="Shape 26"/>
            <p:cNvSpPr/>
            <p:nvPr/>
          </p:nvSpPr>
          <p:spPr>
            <a:xfrm>
              <a:off x="4832604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02296" y="942784"/>
              <a:ext cx="178193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36407" y="942784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860031" y="942784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18</a:t>
              </a:r>
            </a:p>
          </p:txBody>
        </p:sp>
        <p:sp>
          <p:nvSpPr>
            <p:cNvPr id="25" name="Shape 30"/>
            <p:cNvSpPr/>
            <p:nvPr/>
          </p:nvSpPr>
          <p:spPr>
            <a:xfrm>
              <a:off x="5724132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593836" y="942785"/>
              <a:ext cx="178193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727948" y="942785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50811" y="942785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19</a:t>
              </a:r>
            </a:p>
          </p:txBody>
        </p:sp>
        <p:sp>
          <p:nvSpPr>
            <p:cNvPr id="29" name="Shape 34"/>
            <p:cNvSpPr/>
            <p:nvPr/>
          </p:nvSpPr>
          <p:spPr>
            <a:xfrm>
              <a:off x="6614922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4614" y="942785"/>
              <a:ext cx="178193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618725" y="942785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641589" y="942785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</a:t>
              </a:r>
            </a:p>
          </p:txBody>
        </p:sp>
        <p:sp>
          <p:nvSpPr>
            <p:cNvPr id="33" name="Shape 38"/>
            <p:cNvSpPr/>
            <p:nvPr/>
          </p:nvSpPr>
          <p:spPr>
            <a:xfrm>
              <a:off x="7505700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375392" y="942785"/>
              <a:ext cx="178193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509503" y="942785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33126" y="942785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21</a:t>
              </a:r>
            </a:p>
          </p:txBody>
        </p:sp>
        <p:sp>
          <p:nvSpPr>
            <p:cNvPr id="37" name="Shape 42"/>
            <p:cNvSpPr/>
            <p:nvPr/>
          </p:nvSpPr>
          <p:spPr>
            <a:xfrm>
              <a:off x="8396478" y="768096"/>
              <a:ext cx="0" cy="108204"/>
            </a:xfrm>
            <a:custGeom>
              <a:avLst/>
              <a:gdLst/>
              <a:ahLst/>
              <a:cxnLst/>
              <a:rect l="0" t="0" r="0" b="0"/>
              <a:pathLst>
                <a:path h="108204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A9AD4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266170" y="942785"/>
              <a:ext cx="178206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Jan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400281" y="942785"/>
              <a:ext cx="30462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423904" y="942785"/>
              <a:ext cx="137270" cy="1372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8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22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85566" y="1450420"/>
              <a:ext cx="82708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Transition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07358" y="152781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41648" y="1450420"/>
              <a:ext cx="13641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Q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07665" y="1922874"/>
              <a:ext cx="59214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OCHSU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05378" y="2427732"/>
              <a:ext cx="59737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HAHSO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01568" y="2878074"/>
              <a:ext cx="24866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PSI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65754" y="3664457"/>
              <a:ext cx="49550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CHILD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38372" y="3664457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84854" y="3664457"/>
              <a:ext cx="62500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BRIGHT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71850" y="4450842"/>
              <a:ext cx="33760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Kids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25596" y="445084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59886" y="4450842"/>
              <a:ext cx="43173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Brain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84497" y="445084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018787" y="4450842"/>
              <a:ext cx="544877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Health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84042" y="5237226"/>
              <a:ext cx="29532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OBI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56" name="Shape 82"/>
            <p:cNvSpPr/>
            <p:nvPr/>
          </p:nvSpPr>
          <p:spPr>
            <a:xfrm>
              <a:off x="1260348" y="1596390"/>
              <a:ext cx="1259586" cy="0"/>
            </a:xfrm>
            <a:custGeom>
              <a:avLst/>
              <a:gdLst/>
              <a:ahLst/>
              <a:cxnLst/>
              <a:rect l="0" t="0" r="0" b="0"/>
              <a:pathLst>
                <a:path w="1259586">
                  <a:moveTo>
                    <a:pt x="0" y="0"/>
                  </a:moveTo>
                  <a:lnTo>
                    <a:pt x="1259586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57" name="Shape 83"/>
            <p:cNvSpPr/>
            <p:nvPr/>
          </p:nvSpPr>
          <p:spPr>
            <a:xfrm>
              <a:off x="2160270" y="2012803"/>
              <a:ext cx="2055114" cy="0"/>
            </a:xfrm>
            <a:custGeom>
              <a:avLst/>
              <a:gdLst/>
              <a:ahLst/>
              <a:cxnLst/>
              <a:rect l="0" t="0" r="0" b="0"/>
              <a:pathLst>
                <a:path w="2055114">
                  <a:moveTo>
                    <a:pt x="0" y="0"/>
                  </a:moveTo>
                  <a:lnTo>
                    <a:pt x="2055114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58" name="Shape 1584"/>
            <p:cNvSpPr/>
            <p:nvPr/>
          </p:nvSpPr>
          <p:spPr>
            <a:xfrm>
              <a:off x="2855214" y="1954530"/>
              <a:ext cx="665226" cy="182880"/>
            </a:xfrm>
            <a:custGeom>
              <a:avLst/>
              <a:gdLst/>
              <a:ahLst/>
              <a:cxnLst/>
              <a:rect l="0" t="0" r="0" b="0"/>
              <a:pathLst>
                <a:path w="665226" h="182880">
                  <a:moveTo>
                    <a:pt x="0" y="0"/>
                  </a:moveTo>
                  <a:lnTo>
                    <a:pt x="665226" y="0"/>
                  </a:lnTo>
                  <a:lnTo>
                    <a:pt x="665226" y="182880"/>
                  </a:lnTo>
                  <a:lnTo>
                    <a:pt x="0" y="182880"/>
                  </a:lnTo>
                  <a:lnTo>
                    <a:pt x="0" y="0"/>
                  </a:lnTo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855208" y="1878652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2014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164580" y="1867596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211062" y="1878652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2017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62" name="Shape 88"/>
            <p:cNvSpPr/>
            <p:nvPr/>
          </p:nvSpPr>
          <p:spPr>
            <a:xfrm>
              <a:off x="4248151" y="2483785"/>
              <a:ext cx="1871472" cy="0"/>
            </a:xfrm>
            <a:custGeom>
              <a:avLst/>
              <a:gdLst/>
              <a:ahLst/>
              <a:cxnLst/>
              <a:rect l="0" t="0" r="0" b="0"/>
              <a:pathLst>
                <a:path w="1871472">
                  <a:moveTo>
                    <a:pt x="0" y="0"/>
                  </a:moveTo>
                  <a:lnTo>
                    <a:pt x="1871472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63" name="Shape 1585"/>
            <p:cNvSpPr/>
            <p:nvPr/>
          </p:nvSpPr>
          <p:spPr>
            <a:xfrm>
              <a:off x="4851654" y="2314956"/>
              <a:ext cx="664464" cy="182880"/>
            </a:xfrm>
            <a:custGeom>
              <a:avLst/>
              <a:gdLst/>
              <a:ahLst/>
              <a:cxnLst/>
              <a:rect l="0" t="0" r="0" b="0"/>
              <a:pathLst>
                <a:path w="664464" h="182880">
                  <a:moveTo>
                    <a:pt x="0" y="0"/>
                  </a:moveTo>
                  <a:lnTo>
                    <a:pt x="664464" y="0"/>
                  </a:lnTo>
                  <a:lnTo>
                    <a:pt x="664464" y="182880"/>
                  </a:lnTo>
                  <a:lnTo>
                    <a:pt x="0" y="182880"/>
                  </a:lnTo>
                  <a:lnTo>
                    <a:pt x="0" y="0"/>
                  </a:lnTo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851648" y="2337815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2017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160258" y="2337815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206740" y="2337815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2019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67" name="Shape 93"/>
            <p:cNvSpPr/>
            <p:nvPr/>
          </p:nvSpPr>
          <p:spPr>
            <a:xfrm>
              <a:off x="5219701" y="2969942"/>
              <a:ext cx="1733550" cy="0"/>
            </a:xfrm>
            <a:custGeom>
              <a:avLst/>
              <a:gdLst/>
              <a:ahLst/>
              <a:cxnLst/>
              <a:rect l="0" t="0" r="0" b="0"/>
              <a:pathLst>
                <a:path w="1733550">
                  <a:moveTo>
                    <a:pt x="0" y="0"/>
                  </a:moveTo>
                  <a:lnTo>
                    <a:pt x="1733550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68" name="Shape 1586"/>
            <p:cNvSpPr/>
            <p:nvPr/>
          </p:nvSpPr>
          <p:spPr>
            <a:xfrm>
              <a:off x="5754625" y="2801112"/>
              <a:ext cx="664464" cy="182880"/>
            </a:xfrm>
            <a:custGeom>
              <a:avLst/>
              <a:gdLst/>
              <a:ahLst/>
              <a:cxnLst/>
              <a:rect l="0" t="0" r="0" b="0"/>
              <a:pathLst>
                <a:path w="664464" h="182880">
                  <a:moveTo>
                    <a:pt x="0" y="0"/>
                  </a:moveTo>
                  <a:lnTo>
                    <a:pt x="664464" y="0"/>
                  </a:lnTo>
                  <a:lnTo>
                    <a:pt x="664464" y="182880"/>
                  </a:lnTo>
                  <a:lnTo>
                    <a:pt x="0" y="182880"/>
                  </a:lnTo>
                  <a:lnTo>
                    <a:pt x="0" y="0"/>
                  </a:lnTo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754618" y="2823972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2018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063228" y="2823972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109710" y="2823972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2020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2" name="Shape 98"/>
            <p:cNvSpPr/>
            <p:nvPr/>
          </p:nvSpPr>
          <p:spPr>
            <a:xfrm>
              <a:off x="2160270" y="4512564"/>
              <a:ext cx="4082796" cy="0"/>
            </a:xfrm>
            <a:custGeom>
              <a:avLst/>
              <a:gdLst/>
              <a:ahLst/>
              <a:cxnLst/>
              <a:rect l="0" t="0" r="0" b="0"/>
              <a:pathLst>
                <a:path w="4082796">
                  <a:moveTo>
                    <a:pt x="0" y="0"/>
                  </a:moveTo>
                  <a:lnTo>
                    <a:pt x="4082796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73" name="Shape 99"/>
            <p:cNvSpPr/>
            <p:nvPr/>
          </p:nvSpPr>
          <p:spPr>
            <a:xfrm>
              <a:off x="3096006" y="4329684"/>
              <a:ext cx="2210562" cy="365760"/>
            </a:xfrm>
            <a:custGeom>
              <a:avLst/>
              <a:gdLst/>
              <a:ahLst/>
              <a:cxnLst/>
              <a:rect l="0" t="0" r="0" b="0"/>
              <a:pathLst>
                <a:path w="2210562" h="365760">
                  <a:moveTo>
                    <a:pt x="0" y="0"/>
                  </a:moveTo>
                  <a:lnTo>
                    <a:pt x="2210562" y="0"/>
                  </a:lnTo>
                  <a:lnTo>
                    <a:pt x="2210562" y="365760"/>
                  </a:lnTo>
                  <a:lnTo>
                    <a:pt x="0" y="365760"/>
                  </a:ln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869430" y="4352544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2014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178040" y="4352544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224522" y="4352544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2019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095999" y="4535424"/>
              <a:ext cx="74452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Potential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656070" y="4535424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90360" y="4535424"/>
              <a:ext cx="174720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to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822186" y="4535424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856476" y="4535424"/>
              <a:ext cx="52412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renew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250430" y="4535424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284720" y="4535424"/>
              <a:ext cx="23885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for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464552" y="4535424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498842" y="4535424"/>
              <a:ext cx="10276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5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575804" y="4535424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610856" y="4535424"/>
              <a:ext cx="44069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more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941565" y="4535424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976617" y="4535424"/>
              <a:ext cx="36016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 dirty="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year</a:t>
              </a: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247309" y="4535424"/>
              <a:ext cx="7925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s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91" name="Shape 116"/>
            <p:cNvSpPr/>
            <p:nvPr/>
          </p:nvSpPr>
          <p:spPr>
            <a:xfrm>
              <a:off x="3599689" y="3743371"/>
              <a:ext cx="4405122" cy="0"/>
            </a:xfrm>
            <a:custGeom>
              <a:avLst/>
              <a:gdLst/>
              <a:ahLst/>
              <a:cxnLst/>
              <a:rect l="0" t="0" r="0" b="0"/>
              <a:pathLst>
                <a:path w="4405122">
                  <a:moveTo>
                    <a:pt x="0" y="0"/>
                  </a:moveTo>
                  <a:lnTo>
                    <a:pt x="4405122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92" name="Shape 1587"/>
            <p:cNvSpPr/>
            <p:nvPr/>
          </p:nvSpPr>
          <p:spPr>
            <a:xfrm>
              <a:off x="5470399" y="3574542"/>
              <a:ext cx="664464" cy="182880"/>
            </a:xfrm>
            <a:custGeom>
              <a:avLst/>
              <a:gdLst/>
              <a:ahLst/>
              <a:cxnLst/>
              <a:rect l="0" t="0" r="0" b="0"/>
              <a:pathLst>
                <a:path w="664464" h="182880">
                  <a:moveTo>
                    <a:pt x="0" y="0"/>
                  </a:moveTo>
                  <a:lnTo>
                    <a:pt x="664464" y="0"/>
                  </a:lnTo>
                  <a:lnTo>
                    <a:pt x="664464" y="182880"/>
                  </a:lnTo>
                  <a:lnTo>
                    <a:pt x="0" y="182880"/>
                  </a:lnTo>
                  <a:lnTo>
                    <a:pt x="0" y="0"/>
                  </a:lnTo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470392" y="3598164"/>
              <a:ext cx="41063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2016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779002" y="3598164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5825484" y="3598164"/>
              <a:ext cx="41069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2021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96" name="Shape 121"/>
            <p:cNvSpPr/>
            <p:nvPr/>
          </p:nvSpPr>
          <p:spPr>
            <a:xfrm>
              <a:off x="2070354" y="5375910"/>
              <a:ext cx="3329178" cy="0"/>
            </a:xfrm>
            <a:custGeom>
              <a:avLst/>
              <a:gdLst/>
              <a:ahLst/>
              <a:cxnLst/>
              <a:rect l="0" t="0" r="0" b="0"/>
              <a:pathLst>
                <a:path w="3329178">
                  <a:moveTo>
                    <a:pt x="0" y="0"/>
                  </a:moveTo>
                  <a:lnTo>
                    <a:pt x="3329178" y="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97" name="Shape 122"/>
            <p:cNvSpPr/>
            <p:nvPr/>
          </p:nvSpPr>
          <p:spPr>
            <a:xfrm>
              <a:off x="2629662" y="5193030"/>
              <a:ext cx="2210562" cy="365760"/>
            </a:xfrm>
            <a:custGeom>
              <a:avLst/>
              <a:gdLst/>
              <a:ahLst/>
              <a:cxnLst/>
              <a:rect l="0" t="0" r="0" b="0"/>
              <a:pathLst>
                <a:path w="2210562" h="365760">
                  <a:moveTo>
                    <a:pt x="0" y="0"/>
                  </a:moveTo>
                  <a:lnTo>
                    <a:pt x="2210562" y="0"/>
                  </a:lnTo>
                  <a:lnTo>
                    <a:pt x="2210562" y="365760"/>
                  </a:lnTo>
                  <a:lnTo>
                    <a:pt x="0" y="365760"/>
                  </a:ln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402324" y="5216652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2013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711696" y="5216652"/>
              <a:ext cx="6202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‐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758178" y="5216652"/>
              <a:ext cx="41069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2018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629656" y="5399532"/>
              <a:ext cx="74452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Potential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3189726" y="539953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3224016" y="5399532"/>
              <a:ext cx="174720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to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355842" y="539953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390132" y="5399532"/>
              <a:ext cx="52412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renew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784086" y="539953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3818376" y="5399532"/>
              <a:ext cx="23885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for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998208" y="539953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032499" y="5399532"/>
              <a:ext cx="10276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5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4109461" y="539953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4143751" y="5399532"/>
              <a:ext cx="44069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more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474459" y="5399532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509511" y="5399532"/>
              <a:ext cx="43927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years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4" name="Shape 139"/>
            <p:cNvSpPr/>
            <p:nvPr/>
          </p:nvSpPr>
          <p:spPr>
            <a:xfrm>
              <a:off x="6839712" y="0"/>
              <a:ext cx="0" cy="6309360"/>
            </a:xfrm>
            <a:custGeom>
              <a:avLst/>
              <a:gdLst/>
              <a:ahLst/>
              <a:cxnLst/>
              <a:rect l="0" t="0" r="0" b="0"/>
              <a:pathLst>
                <a:path h="6309360">
                  <a:moveTo>
                    <a:pt x="0" y="0"/>
                  </a:moveTo>
                  <a:lnTo>
                    <a:pt x="0" y="6309360"/>
                  </a:lnTo>
                </a:path>
              </a:pathLst>
            </a:custGeom>
            <a:ln w="0" cap="rnd"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191750" y="178308"/>
              <a:ext cx="94446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Foundation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7901933" y="178308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936224" y="178308"/>
              <a:ext cx="47028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Grant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8289792" y="178308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324082" y="178308"/>
              <a:ext cx="51836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App??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902965" y="647776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1280155" y="647776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314445" y="6477760"/>
              <a:ext cx="67040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CA" sz="800" dirty="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1818889" y="647776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CA" sz="1200">
                  <a:solidFill>
                    <a:srgbClr val="0589A8"/>
                  </a:solidFill>
                  <a:effectLst/>
                  <a:latin typeface="Calibri"/>
                  <a:ea typeface="Calibri"/>
                </a:rPr>
                <a:t> </a:t>
              </a:r>
              <a:endParaRPr lang="en-CA" sz="800">
                <a:solidFill>
                  <a:srgbClr val="0589A8"/>
                </a:solidFill>
                <a:effectLst/>
                <a:latin typeface="Calibri"/>
                <a:ea typeface="Calibri"/>
              </a:endParaRPr>
            </a:p>
          </p:txBody>
        </p:sp>
        <p:sp>
          <p:nvSpPr>
            <p:cNvPr id="124" name="Shape 170"/>
            <p:cNvSpPr/>
            <p:nvPr/>
          </p:nvSpPr>
          <p:spPr>
            <a:xfrm>
              <a:off x="0" y="3361596"/>
              <a:ext cx="1194054" cy="0"/>
            </a:xfrm>
            <a:custGeom>
              <a:avLst/>
              <a:gdLst/>
              <a:ahLst/>
              <a:cxnLst/>
              <a:rect l="0" t="0" r="0" b="0"/>
              <a:pathLst>
                <a:path w="1194054">
                  <a:moveTo>
                    <a:pt x="0" y="0"/>
                  </a:moveTo>
                  <a:lnTo>
                    <a:pt x="1194054" y="0"/>
                  </a:lnTo>
                </a:path>
              </a:pathLst>
            </a:custGeom>
            <a:ln w="0" cap="rnd">
              <a:custDash>
                <a:ds d="1" sp="1"/>
                <a:ds d="1" sp="1"/>
                <a:ds d="1" sp="1"/>
              </a:custDash>
              <a:round/>
            </a:ln>
          </p:spPr>
          <p:style>
            <a:lnRef idx="1">
              <a:srgbClr val="5492C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CA">
                <a:solidFill>
                  <a:srgbClr val="0589A8"/>
                </a:solidFill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 rot="16200000">
            <a:off x="-1138973" y="2529432"/>
            <a:ext cx="277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Chronic Health Conditions</a:t>
            </a:r>
            <a:endParaRPr lang="en-CA" sz="1200" dirty="0"/>
          </a:p>
        </p:txBody>
      </p:sp>
      <p:sp>
        <p:nvSpPr>
          <p:cNvPr id="126" name="TextBox 125"/>
          <p:cNvSpPr txBox="1"/>
          <p:nvPr/>
        </p:nvSpPr>
        <p:spPr>
          <a:xfrm rot="16200000">
            <a:off x="-1136207" y="4194798"/>
            <a:ext cx="277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Brain Based Disorders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763463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14884" y="365126"/>
            <a:ext cx="82004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mtClean="0"/>
              <a:t>Transition Research Network with Stakeholder Involvement</a:t>
            </a:r>
            <a:endParaRPr lang="en-CA" sz="2000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063" y="2058370"/>
            <a:ext cx="5569850" cy="4316413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4884" y="1676400"/>
            <a:ext cx="8502545" cy="3485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800"/>
              </a:spcAft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3784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14884" y="365126"/>
            <a:ext cx="82004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Roles for Youth and Families</a:t>
            </a:r>
            <a:endParaRPr lang="en-CA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14884" y="1676399"/>
            <a:ext cx="8157604" cy="4757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CA" sz="1500" i="1" dirty="0"/>
          </a:p>
          <a:p>
            <a:pPr>
              <a:spcBef>
                <a:spcPts val="0"/>
              </a:spcBef>
            </a:pPr>
            <a:r>
              <a:rPr lang="en-CA" i="1" dirty="0">
                <a:solidFill>
                  <a:srgbClr val="B6447B"/>
                </a:solidFill>
              </a:rPr>
              <a:t>Family Researchers: </a:t>
            </a:r>
            <a:r>
              <a:rPr lang="en-CA" dirty="0"/>
              <a:t>Parents/youth that are interested in partnering on individual research teams</a:t>
            </a:r>
          </a:p>
          <a:p>
            <a:pPr>
              <a:spcBef>
                <a:spcPts val="0"/>
              </a:spcBef>
            </a:pPr>
            <a:endParaRPr lang="en-CA" sz="1500" dirty="0"/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CA" i="1" dirty="0">
                <a:solidFill>
                  <a:srgbClr val="0589A8"/>
                </a:solidFill>
              </a:rPr>
              <a:t>Family Collaborators: </a:t>
            </a:r>
            <a:r>
              <a:rPr lang="en-CA" dirty="0">
                <a:solidFill>
                  <a:srgbClr val="000000"/>
                </a:solidFill>
              </a:rPr>
              <a:t>Review &amp; provide feedback on research proposals, grant applications, KT products, etc.</a:t>
            </a:r>
            <a:r>
              <a:rPr lang="en-CA" dirty="0"/>
              <a:t> </a:t>
            </a:r>
          </a:p>
          <a:p>
            <a:pPr lvl="0" indent="-457200">
              <a:spcBef>
                <a:spcPts val="0"/>
              </a:spcBef>
              <a:buClr>
                <a:srgbClr val="000000"/>
              </a:buClr>
            </a:pPr>
            <a:endParaRPr lang="en-CA" sz="1500" dirty="0"/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CA" i="1" dirty="0">
                <a:solidFill>
                  <a:srgbClr val="745D95"/>
                </a:solidFill>
              </a:rPr>
              <a:t>Family Communicators</a:t>
            </a:r>
            <a:r>
              <a:rPr lang="en-CA" dirty="0">
                <a:solidFill>
                  <a:srgbClr val="745D95"/>
                </a:solidFill>
              </a:rPr>
              <a:t>: </a:t>
            </a:r>
            <a:r>
              <a:rPr lang="en-CA" dirty="0"/>
              <a:t>Participate in PPR/Youth Facebook Groups, be a knowledge broker in the community - inform people about Transition research &amp; activities (e.g., webinars, workshops)</a:t>
            </a:r>
          </a:p>
        </p:txBody>
      </p:sp>
    </p:spTree>
    <p:extLst>
      <p:ext uri="{BB962C8B-B14F-4D97-AF65-F5344CB8AC3E}">
        <p14:creationId xmlns:p14="http://schemas.microsoft.com/office/powerpoint/2010/main" val="2773641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14884" y="365126"/>
            <a:ext cx="8200466" cy="1325563"/>
          </a:xfrm>
        </p:spPr>
        <p:txBody>
          <a:bodyPr/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Establishing Stakeholder Alliance</a:t>
            </a:r>
            <a:endParaRPr lang="en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559" y="1890712"/>
            <a:ext cx="8502545" cy="3485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Who?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What?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When?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Where? 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Why?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0642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50565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CA" sz="7200" b="1" dirty="0" smtClean="0">
                <a:solidFill>
                  <a:schemeClr val="bg1"/>
                </a:solidFill>
              </a:rPr>
              <a:t>Thank-Q!</a:t>
            </a:r>
            <a:endParaRPr lang="en-CA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802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A447B"/>
      </a:accent1>
      <a:accent2>
        <a:srgbClr val="8E979D"/>
      </a:accent2>
      <a:accent3>
        <a:srgbClr val="0589A8"/>
      </a:accent3>
      <a:accent4>
        <a:srgbClr val="745D9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2018</TotalTime>
  <Words>1059</Words>
  <Application>Microsoft Office PowerPoint</Application>
  <PresentationFormat>On-screen Show (4:3)</PresentationFormat>
  <Paragraphs>238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Research Purpose</vt:lpstr>
      <vt:lpstr>Research Question</vt:lpstr>
      <vt:lpstr>Design</vt:lpstr>
      <vt:lpstr>Outcomes</vt:lpstr>
      <vt:lpstr>Outcomes</vt:lpstr>
      <vt:lpstr>Sample</vt:lpstr>
      <vt:lpstr>Sampling</vt:lpstr>
      <vt:lpstr>Methods</vt:lpstr>
      <vt:lpstr>Intervention</vt:lpstr>
      <vt:lpstr>Measures</vt:lpstr>
      <vt:lpstr>Qualitative Interviews</vt:lpstr>
      <vt:lpstr>Timeline</vt:lpstr>
      <vt:lpstr>Timeline</vt:lpstr>
      <vt:lpstr>Expansion of the ApplyIT Study  Multi-Centre RCT</vt:lpstr>
      <vt:lpstr>Multi-Centre RCT</vt:lpstr>
      <vt:lpstr>Group Discussion</vt:lpstr>
      <vt:lpstr>PowerPoint Presentation</vt:lpstr>
      <vt:lpstr>PowerPoint Presentation</vt:lpstr>
      <vt:lpstr>Program of Transition Research</vt:lpstr>
      <vt:lpstr>PowerPoint Presentation</vt:lpstr>
      <vt:lpstr>PowerPoint Presentation</vt:lpstr>
      <vt:lpstr>Establishing Stakeholder Alliance</vt:lpstr>
      <vt:lpstr>Thank-Q!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Teens Reaching Adulthood: Needs and Support for Improved Transitional care  In Ontario (TRANSITION)</dc:title>
  <dc:creator>Sofía Zhang</dc:creator>
  <cp:lastModifiedBy>Administrator, step</cp:lastModifiedBy>
  <cp:revision>91</cp:revision>
  <dcterms:created xsi:type="dcterms:W3CDTF">2017-05-31T15:20:12Z</dcterms:created>
  <dcterms:modified xsi:type="dcterms:W3CDTF">2017-12-14T21:24:51Z</dcterms:modified>
</cp:coreProperties>
</file>